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5" r:id="rId2"/>
    <p:sldId id="264" r:id="rId3"/>
    <p:sldId id="294" r:id="rId4"/>
    <p:sldId id="292" r:id="rId5"/>
    <p:sldId id="284" r:id="rId6"/>
    <p:sldId id="282" r:id="rId7"/>
    <p:sldId id="268" r:id="rId8"/>
    <p:sldId id="280" r:id="rId9"/>
    <p:sldId id="283" r:id="rId10"/>
    <p:sldId id="289" r:id="rId11"/>
    <p:sldId id="287" r:id="rId12"/>
    <p:sldId id="286"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403B"/>
    <a:srgbClr val="A4A4A4"/>
    <a:srgbClr val="0E386A"/>
    <a:srgbClr val="14131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52" autoAdjust="0"/>
  </p:normalViewPr>
  <p:slideViewPr>
    <p:cSldViewPr snapToGrid="0" snapToObjects="1">
      <p:cViewPr varScale="1">
        <p:scale>
          <a:sx n="62" d="100"/>
          <a:sy n="62" d="100"/>
        </p:scale>
        <p:origin x="-63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0" d="100"/>
          <a:sy n="80" d="100"/>
        </p:scale>
        <p:origin x="-196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pitchFamily="-109" charset="-128"/>
                <a:cs typeface="+mn-cs"/>
              </a:defRPr>
            </a:lvl1pPr>
          </a:lstStyle>
          <a:p>
            <a:pPr>
              <a:defRPr/>
            </a:pPr>
            <a:fld id="{FB1D2F61-4783-42D9-BB35-CB7C17958B43}" type="datetimeFigureOut">
              <a:rPr lang="en-US"/>
              <a:pPr>
                <a:defRPr/>
              </a:pPr>
              <a:t>9/9/2010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pitchFamily="-109" charset="-128"/>
                <a:cs typeface="+mn-cs"/>
              </a:defRPr>
            </a:lvl1pPr>
          </a:lstStyle>
          <a:p>
            <a:pPr>
              <a:defRPr/>
            </a:pPr>
            <a:fld id="{1F815DED-A334-4243-B01D-2240AE80572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E2EA9F5-617E-4473-9301-882ECED2D64F}" type="datetimeFigureOut">
              <a:rPr lang="en-US"/>
              <a:pPr>
                <a:defRPr/>
              </a:pPr>
              <a:t>9/9/2010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3D4E51E-500C-47A8-B205-5E391DDEF4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Impact of Hurricane Katrina and some of the actions PD&amp;R took in the aftermath</a:t>
            </a:r>
          </a:p>
          <a:p>
            <a:pPr eaLnBrk="1" hangingPunct="1">
              <a:spcBef>
                <a:spcPct val="0"/>
              </a:spcBef>
            </a:pPr>
            <a:endParaRPr lang="en-US" smtClean="0"/>
          </a:p>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82B46-1D4E-4643-A37B-39F96ABD450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4C5C0F-F80E-45CF-80CB-34C42A9CE704}" type="slidenum">
              <a:rPr lang="en-US" smtClean="0"/>
              <a:pPr/>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With the 5</a:t>
            </a:r>
            <a:r>
              <a:rPr lang="en-US" baseline="30000" smtClean="0"/>
              <a:t>th</a:t>
            </a:r>
            <a:r>
              <a:rPr lang="en-US" smtClean="0"/>
              <a:t> anniversary, we have seen the television footage</a:t>
            </a:r>
          </a:p>
          <a:p>
            <a:pPr eaLnBrk="1" hangingPunct="1">
              <a:spcBef>
                <a:spcPct val="0"/>
              </a:spcBef>
            </a:pPr>
            <a:endParaRPr lang="en-US" smtClean="0"/>
          </a:p>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22EF4D-8628-470F-8882-E3EB6ADAD7A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map shows the extent of flooding in New Orleans</a:t>
            </a:r>
          </a:p>
          <a:p>
            <a:pPr eaLnBrk="1" hangingPunct="1">
              <a:spcBef>
                <a:spcPct val="0"/>
              </a:spcBef>
            </a:pPr>
            <a:endParaRPr lang="en-US" smtClean="0"/>
          </a:p>
          <a:p>
            <a:pPr eaLnBrk="1" hangingPunct="1">
              <a:spcBef>
                <a:spcPct val="0"/>
              </a:spcBef>
            </a:pPr>
            <a:r>
              <a:rPr lang="en-US" smtClean="0"/>
              <a:t>The green color indicates the deepest flood depths, from 6 to 10 feet</a:t>
            </a:r>
          </a:p>
          <a:p>
            <a:pPr eaLnBrk="1" hangingPunct="1">
              <a:spcBef>
                <a:spcPct val="0"/>
              </a:spcBef>
            </a:pPr>
            <a:endParaRPr lang="en-US" smtClean="0"/>
          </a:p>
          <a:p>
            <a:pPr eaLnBrk="1" hangingPunct="1">
              <a:spcBef>
                <a:spcPct val="0"/>
              </a:spcBef>
            </a:pPr>
            <a:r>
              <a:rPr lang="en-US" smtClean="0"/>
              <a:t>Point out Lower 9</a:t>
            </a:r>
            <a:r>
              <a:rPr lang="en-US" baseline="30000" smtClean="0"/>
              <a:t>th</a:t>
            </a:r>
            <a:r>
              <a:rPr lang="en-US" smtClean="0"/>
              <a:t>, Lakeview and Gentilly</a:t>
            </a:r>
          </a:p>
          <a:p>
            <a:pPr eaLnBrk="1" hangingPunct="1">
              <a:spcBef>
                <a:spcPct val="0"/>
              </a:spcBef>
            </a:pPr>
            <a:endParaRPr lang="en-US" smtClean="0"/>
          </a:p>
          <a:p>
            <a:pPr eaLnBrk="1" hangingPunct="1">
              <a:spcBef>
                <a:spcPct val="0"/>
              </a:spcBef>
            </a:pPr>
            <a:r>
              <a:rPr lang="en-US" smtClean="0"/>
              <a:t>Point out the French Quarter and Superdome</a:t>
            </a:r>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2DA818-DB49-422F-A34C-B0C84076CE1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To help understand the impact of Hurricane Katrina, it may help to provide some context.</a:t>
            </a:r>
          </a:p>
          <a:p>
            <a:pPr eaLnBrk="1" hangingPunct="1">
              <a:spcBef>
                <a:spcPct val="0"/>
              </a:spcBef>
            </a:pPr>
            <a:endParaRPr lang="en-US" smtClean="0"/>
          </a:p>
          <a:p>
            <a:pPr eaLnBrk="1" hangingPunct="1">
              <a:spcBef>
                <a:spcPct val="0"/>
              </a:spcBef>
            </a:pPr>
            <a:r>
              <a:rPr lang="en-US" smtClean="0"/>
              <a:t>The National Climate Data Center estimates the damage from Katrina to be about $134 billion in 2007 dollars, approximately the same as the total of the next four largest disasters, the Northridge Earthquake in 1994, Hurricane Andrew in 1992, Midwest Floods of 1993, and Hurricane Ike in 2008.</a:t>
            </a:r>
          </a:p>
          <a:p>
            <a:pPr eaLnBrk="1" hangingPunct="1">
              <a:spcBef>
                <a:spcPct val="0"/>
              </a:spcBef>
            </a:pPr>
            <a:endParaRPr lang="en-US" smtClean="0"/>
          </a:p>
          <a:p>
            <a:pPr eaLnBrk="1" hangingPunct="1">
              <a:spcBef>
                <a:spcPct val="0"/>
              </a:spcBef>
            </a:pPr>
            <a:r>
              <a:rPr lang="en-US" smtClean="0"/>
              <a:t>The 1.3 million damaged homes is about 1 percent of the total housing stock</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F1BC92-9913-49FB-B8CB-B1F7665173F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impacts of Katrina were magnified by a number of social issues including :</a:t>
            </a:r>
          </a:p>
          <a:p>
            <a:pPr eaLnBrk="1" fontAlgn="auto" hangingPunct="1">
              <a:spcBef>
                <a:spcPts val="0"/>
              </a:spcBef>
              <a:spcAft>
                <a:spcPts val="0"/>
              </a:spcAft>
              <a:defRPr/>
            </a:pPr>
            <a:endParaRPr lang="en-US" dirty="0"/>
          </a:p>
          <a:p>
            <a:pPr indent="225425" eaLnBrk="1" fontAlgn="auto" hangingPunct="1">
              <a:spcBef>
                <a:spcPts val="0"/>
              </a:spcBef>
              <a:spcAft>
                <a:spcPts val="0"/>
              </a:spcAft>
              <a:buFont typeface="Arial" pitchFamily="34" charset="0"/>
              <a:buChar char="•"/>
              <a:defRPr/>
            </a:pPr>
            <a:r>
              <a:rPr lang="en-US" dirty="0" smtClean="0"/>
              <a:t>Older housing stock</a:t>
            </a:r>
          </a:p>
          <a:p>
            <a:pPr indent="225425" eaLnBrk="1" fontAlgn="auto" hangingPunct="1">
              <a:spcBef>
                <a:spcPts val="0"/>
              </a:spcBef>
              <a:spcAft>
                <a:spcPts val="0"/>
              </a:spcAft>
              <a:buFont typeface="Arial" pitchFamily="34" charset="0"/>
              <a:buChar char="•"/>
              <a:defRPr/>
            </a:pPr>
            <a:r>
              <a:rPr lang="en-US" dirty="0" smtClean="0"/>
              <a:t>High homeownership without mortgage, which might have resulted in less insurance coverage</a:t>
            </a:r>
          </a:p>
          <a:p>
            <a:pPr indent="225425" eaLnBrk="1" fontAlgn="auto" hangingPunct="1">
              <a:spcBef>
                <a:spcPts val="0"/>
              </a:spcBef>
              <a:spcAft>
                <a:spcPts val="0"/>
              </a:spcAft>
              <a:buFont typeface="Arial" pitchFamily="34" charset="0"/>
              <a:buChar char="•"/>
              <a:defRPr/>
            </a:pPr>
            <a:r>
              <a:rPr lang="en-US" dirty="0" smtClean="0"/>
              <a:t>Poverty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smtClean="0"/>
              <a:t>Delays in returning to the neighborhoods contributed to the damage and likely extended the individual impacts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smtClean="0"/>
              <a:t>Residents had strong roots in their communities and most wanted to return</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5C67BD-83F3-44D4-BDDA-1C7B7600C16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immediate aftermath of Katrina, PD&amp;R  provided analytical support to the department</a:t>
            </a:r>
          </a:p>
          <a:p>
            <a:pPr eaLnBrk="1" hangingPunct="1">
              <a:spcBef>
                <a:spcPct val="0"/>
              </a:spcBef>
            </a:pPr>
            <a:endParaRPr lang="en-US" smtClean="0"/>
          </a:p>
          <a:p>
            <a:pPr eaLnBrk="1" hangingPunct="1">
              <a:spcBef>
                <a:spcPct val="0"/>
              </a:spcBef>
            </a:pPr>
            <a:r>
              <a:rPr lang="en-US" smtClean="0"/>
              <a:t>In essence, we became HUD’s think tank for many response activities</a:t>
            </a:r>
          </a:p>
          <a:p>
            <a:pPr eaLnBrk="1" hangingPunct="1">
              <a:spcBef>
                <a:spcPct val="0"/>
              </a:spcBef>
            </a:pPr>
            <a:endParaRPr lang="en-US" smtClean="0"/>
          </a:p>
          <a:p>
            <a:pPr eaLnBrk="1" hangingPunct="1">
              <a:spcBef>
                <a:spcPct val="0"/>
              </a:spcBef>
            </a:pPr>
            <a:r>
              <a:rPr lang="en-US" smtClean="0"/>
              <a:t>This led to the PD&amp;R effort to develop a framework for New Orleans recovery, which examined the physical, community and economic  issues surrounding recovery.  This was an early version of what has now become the Long Term Community Recovery Planning process</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595324-4A43-4051-A07B-B102BD1FE10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PD&amp;R remains actively involved in a number of innovations shown here.</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C3010F-FD21-4260-8CED-ED92B6EDB2E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Disaster Housing Assistance Program builds on the framework of the Housing Choice Voucher model, providing housing assistance to families new to the program</a:t>
            </a:r>
          </a:p>
          <a:p>
            <a:pPr eaLnBrk="1" hangingPunct="1">
              <a:spcBef>
                <a:spcPct val="0"/>
              </a:spcBef>
            </a:pPr>
            <a:endParaRPr lang="en-US" smtClean="0"/>
          </a:p>
          <a:p>
            <a:pPr eaLnBrk="1" hangingPunct="1">
              <a:spcBef>
                <a:spcPct val="0"/>
              </a:spcBef>
            </a:pPr>
            <a:r>
              <a:rPr lang="en-US" smtClean="0"/>
              <a:t>Dr. Marina Myhre from PD&amp;R is currently studying the efficacy of DHAP, which we will be able to use to refine and improve the program</a:t>
            </a:r>
          </a:p>
          <a:p>
            <a:pPr eaLnBrk="1" hangingPunct="1">
              <a:spcBef>
                <a:spcPct val="0"/>
              </a:spcBef>
            </a:pPr>
            <a:endParaRPr lang="en-US" smtClean="0"/>
          </a:p>
          <a:p>
            <a:pPr eaLnBrk="1" hangingPunct="1">
              <a:spcBef>
                <a:spcPct val="0"/>
              </a:spcBef>
            </a:pPr>
            <a:r>
              <a:rPr lang="en-US" smtClean="0"/>
              <a:t>Initially, we have seen the need for long-term housing assistance and the need for case management to help these families recover</a:t>
            </a:r>
          </a:p>
          <a:p>
            <a:pPr eaLnBrk="1" hangingPunct="1">
              <a:spcBef>
                <a:spcPct val="0"/>
              </a:spcBef>
            </a:pPr>
            <a:endParaRPr lang="en-US" smtClean="0"/>
          </a:p>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E9CF02-2C8A-434A-B324-8CC08D2DF2BB}"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AHPP is a one-time FEMA program where PD&amp;R was asked to conduct an evaluation.</a:t>
            </a:r>
          </a:p>
          <a:p>
            <a:pPr eaLnBrk="1" hangingPunct="1">
              <a:spcBef>
                <a:spcPct val="0"/>
              </a:spcBef>
            </a:pPr>
            <a:endParaRPr lang="en-US" smtClean="0"/>
          </a:p>
          <a:p>
            <a:pPr eaLnBrk="1" hangingPunct="1">
              <a:spcBef>
                <a:spcPct val="0"/>
              </a:spcBef>
            </a:pPr>
            <a:r>
              <a:rPr lang="en-US" smtClean="0"/>
              <a:t>We helped FEMA with every step of the process, from crafting the initial grant notice to assisting the grantees in execution.</a:t>
            </a:r>
          </a:p>
          <a:p>
            <a:pPr eaLnBrk="1" hangingPunct="1">
              <a:spcBef>
                <a:spcPct val="0"/>
              </a:spcBef>
            </a:pPr>
            <a:endParaRPr lang="en-US" smtClean="0"/>
          </a:p>
          <a:p>
            <a:pPr eaLnBrk="1" hangingPunct="1">
              <a:spcBef>
                <a:spcPct val="0"/>
              </a:spcBef>
            </a:pPr>
            <a:r>
              <a:rPr lang="en-US" smtClean="0"/>
              <a:t>The program produced housing in four states, using different models proposed by those states.</a:t>
            </a:r>
          </a:p>
          <a:p>
            <a:pPr eaLnBrk="1" hangingPunct="1">
              <a:spcBef>
                <a:spcPct val="0"/>
              </a:spcBef>
            </a:pPr>
            <a:endParaRPr lang="en-US" smtClean="0"/>
          </a:p>
          <a:p>
            <a:pPr eaLnBrk="1" hangingPunct="1">
              <a:spcBef>
                <a:spcPct val="0"/>
              </a:spcBef>
            </a:pPr>
            <a:r>
              <a:rPr lang="en-US" smtClean="0"/>
              <a:t>We have learned that the quality of the housing matters to the disaster survivor and that should speed recovery</a:t>
            </a:r>
          </a:p>
          <a:p>
            <a:pPr eaLnBrk="1" hangingPunct="1">
              <a:spcBef>
                <a:spcPct val="0"/>
              </a:spcBef>
            </a:pPr>
            <a:endParaRPr lang="en-US" smtClean="0"/>
          </a:p>
          <a:p>
            <a:pPr eaLnBrk="1" hangingPunct="1">
              <a:spcBef>
                <a:spcPct val="0"/>
              </a:spcBef>
            </a:pPr>
            <a:r>
              <a:rPr lang="en-US" smtClean="0"/>
              <a:t>In execution, we have seen that strong local support is </a:t>
            </a:r>
          </a:p>
          <a:p>
            <a:pPr eaLnBrk="1" hangingPunct="1">
              <a:spcBef>
                <a:spcPct val="0"/>
              </a:spcBef>
            </a:pPr>
            <a:endParaRPr lang="en-US" smtClean="0"/>
          </a:p>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B4D5A3-5253-4AD6-B25D-D71E78841DF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481013" y="2297113"/>
            <a:ext cx="7888287" cy="523875"/>
          </a:xfrm>
          <a:prstGeom prst="rect">
            <a:avLst/>
          </a:prstGeom>
          <a:noFill/>
        </p:spPr>
        <p:txBody>
          <a:bodyPr>
            <a:spAutoFit/>
          </a:bodyPr>
          <a:lstStyle/>
          <a:p>
            <a:pPr algn="ctr">
              <a:defRPr/>
            </a:pPr>
            <a:r>
              <a:rPr lang="en-US" sz="2800" b="1" dirty="0">
                <a:solidFill>
                  <a:schemeClr val="bg1"/>
                </a:solidFill>
                <a:latin typeface="Arial" charset="0"/>
                <a:ea typeface="ＭＳ Ｐゴシック" pitchFamily="37" charset="-128"/>
                <a:cs typeface="+mn-cs"/>
              </a:rPr>
              <a:t>Presentation Title</a:t>
            </a:r>
          </a:p>
        </p:txBody>
      </p:sp>
      <p:sp>
        <p:nvSpPr>
          <p:cNvPr id="3" name="TextBox 2"/>
          <p:cNvSpPr txBox="1"/>
          <p:nvPr userDrawn="1"/>
        </p:nvSpPr>
        <p:spPr>
          <a:xfrm>
            <a:off x="458788" y="3956050"/>
            <a:ext cx="7910512" cy="922338"/>
          </a:xfrm>
          <a:prstGeom prst="rect">
            <a:avLst/>
          </a:prstGeom>
          <a:noFill/>
        </p:spPr>
        <p:txBody>
          <a:bodyPr>
            <a:spAutoFit/>
          </a:bodyPr>
          <a:lstStyle/>
          <a:p>
            <a:pPr algn="ctr">
              <a:defRPr/>
            </a:pPr>
            <a:r>
              <a:rPr lang="en-US" b="1" dirty="0">
                <a:solidFill>
                  <a:schemeClr val="bg1"/>
                </a:solidFill>
                <a:latin typeface="Arial" charset="0"/>
                <a:ea typeface="ＭＳ Ｐゴシック" pitchFamily="37" charset="-128"/>
                <a:cs typeface="+mn-cs"/>
              </a:rPr>
              <a:t>First Name Last Name</a:t>
            </a:r>
          </a:p>
          <a:p>
            <a:pPr algn="ctr">
              <a:defRPr/>
            </a:pPr>
            <a:r>
              <a:rPr lang="en-US" b="1" dirty="0">
                <a:solidFill>
                  <a:schemeClr val="bg1"/>
                </a:solidFill>
                <a:latin typeface="Arial" charset="0"/>
                <a:ea typeface="ＭＳ Ｐゴシック" pitchFamily="37" charset="-128"/>
                <a:cs typeface="+mn-cs"/>
              </a:rPr>
              <a:t>Title</a:t>
            </a:r>
          </a:p>
          <a:p>
            <a:pPr algn="ctr">
              <a:defRPr/>
            </a:pPr>
            <a:r>
              <a:rPr lang="en-US" b="1" dirty="0">
                <a:solidFill>
                  <a:schemeClr val="bg1"/>
                </a:solidFill>
                <a:latin typeface="Arial" charset="0"/>
                <a:ea typeface="ＭＳ Ｐゴシック" pitchFamily="37" charset="-128"/>
                <a:cs typeface="+mn-cs"/>
              </a:rPr>
              <a:t>Branch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53786" y="1715245"/>
            <a:ext cx="8104414" cy="693057"/>
          </a:xfrm>
          <a:prstGeom prst="rect">
            <a:avLst/>
          </a:prstGeom>
        </p:spPr>
        <p:txBody>
          <a:bodyPr lIns="0" tIns="0" rIns="0" bIns="0">
            <a:normAutofit/>
          </a:bodyPr>
          <a:lstStyle>
            <a:lvl1pPr algn="l">
              <a:defRPr sz="3000" b="1" spc="40">
                <a:solidFill>
                  <a:schemeClr val="bg1"/>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idx="1"/>
          </p:nvPr>
        </p:nvSpPr>
        <p:spPr>
          <a:xfrm>
            <a:off x="685800" y="2586668"/>
            <a:ext cx="7772400" cy="4088268"/>
          </a:xfrm>
          <a:prstGeom prst="rect">
            <a:avLst/>
          </a:prstGeom>
        </p:spPr>
        <p:txBody>
          <a:bodyPr lIns="0" tIns="0" rIns="0" bIns="0"/>
          <a:lstStyle>
            <a:lvl1pPr marL="0" indent="-347472">
              <a:lnSpc>
                <a:spcPct val="150000"/>
              </a:lnSpc>
              <a:spcBef>
                <a:spcPts val="0"/>
              </a:spcBef>
              <a:buFontTx/>
              <a:buNone/>
              <a:defRPr sz="2200" b="0" i="0" spc="40">
                <a:solidFill>
                  <a:schemeClr val="bg1"/>
                </a:solidFill>
                <a:latin typeface="Arial"/>
                <a:cs typeface="Arial"/>
              </a:defRPr>
            </a:lvl1pPr>
            <a:lvl2pPr marL="0">
              <a:lnSpc>
                <a:spcPct val="150000"/>
              </a:lnSpc>
              <a:spcBef>
                <a:spcPts val="984"/>
              </a:spcBef>
              <a:buNone/>
              <a:defRPr sz="1800" spc="40">
                <a:solidFill>
                  <a:schemeClr val="bg1"/>
                </a:solidFill>
                <a:latin typeface="Arial"/>
                <a:cs typeface="Arial"/>
              </a:defRPr>
            </a:lvl2pPr>
            <a:lvl3pPr marL="640080">
              <a:lnSpc>
                <a:spcPct val="150000"/>
              </a:lnSpc>
              <a:spcBef>
                <a:spcPts val="1000"/>
              </a:spcBef>
              <a:defRPr sz="1600" spc="40">
                <a:solidFill>
                  <a:schemeClr val="bg1"/>
                </a:solidFill>
                <a:latin typeface="Arial"/>
                <a:cs typeface="Arial"/>
              </a:defRPr>
            </a:lvl3pPr>
            <a:lvl4pPr marL="694944">
              <a:lnSpc>
                <a:spcPct val="150000"/>
              </a:lnSpc>
              <a:defRPr sz="1600" spc="40">
                <a:solidFill>
                  <a:schemeClr val="bg1"/>
                </a:solidFill>
                <a:latin typeface="Arial"/>
                <a:cs typeface="Arial"/>
              </a:defRPr>
            </a:lvl4pPr>
            <a:lvl5pPr marL="932688">
              <a:lnSpc>
                <a:spcPct val="150000"/>
              </a:lnSpc>
              <a:defRPr sz="1600" spc="40">
                <a:solidFill>
                  <a:schemeClr val="bg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53786" y="625929"/>
            <a:ext cx="8104414" cy="693057"/>
          </a:xfrm>
          <a:prstGeom prst="rect">
            <a:avLst/>
          </a:prstGeom>
        </p:spPr>
        <p:txBody>
          <a:bodyPr lIns="0" tIns="0" rIns="0" bIns="0">
            <a:normAutofit/>
          </a:bodyPr>
          <a:lstStyle>
            <a:lvl1pPr algn="ctr">
              <a:defRPr sz="3000" b="1" spc="40">
                <a:solidFill>
                  <a:schemeClr val="bg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53786" y="625929"/>
            <a:ext cx="8104414" cy="693057"/>
          </a:xfrm>
          <a:prstGeom prst="rect">
            <a:avLst/>
          </a:prstGeom>
        </p:spPr>
        <p:txBody>
          <a:bodyPr lIns="0" tIns="0" rIns="0" bIns="0">
            <a:normAutofit/>
          </a:bodyPr>
          <a:lstStyle>
            <a:lvl1pPr algn="l">
              <a:defRPr sz="3000" b="1" spc="40">
                <a:solidFill>
                  <a:schemeClr val="bg1"/>
                </a:solidFill>
                <a:latin typeface="Arial"/>
                <a:cs typeface="Arial"/>
              </a:defRPr>
            </a:lvl1pPr>
          </a:lstStyle>
          <a:p>
            <a:r>
              <a:rPr lang="en-US" dirty="0" smtClean="0"/>
              <a:t>Click to edit Master title style</a:t>
            </a:r>
            <a:endParaRPr lang="en-US" dirty="0"/>
          </a:p>
        </p:txBody>
      </p:sp>
      <p:sp>
        <p:nvSpPr>
          <p:cNvPr id="7" name="SmartArt Placeholder 6"/>
          <p:cNvSpPr>
            <a:spLocks noGrp="1"/>
          </p:cNvSpPr>
          <p:nvPr>
            <p:ph type="dgm" sz="quarter" idx="10"/>
          </p:nvPr>
        </p:nvSpPr>
        <p:spPr>
          <a:xfrm>
            <a:off x="1392464" y="1887537"/>
            <a:ext cx="6359071" cy="3082925"/>
          </a:xfrm>
          <a:prstGeom prst="rect">
            <a:avLst/>
          </a:prstGeom>
        </p:spPr>
        <p:txBody>
          <a:bodyPr vert="horz"/>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53786" y="625929"/>
            <a:ext cx="8104414" cy="693057"/>
          </a:xfrm>
          <a:prstGeom prst="rect">
            <a:avLst/>
          </a:prstGeom>
        </p:spPr>
        <p:txBody>
          <a:bodyPr lIns="0" tIns="0" rIns="0" bIns="0">
            <a:normAutofit/>
          </a:bodyPr>
          <a:lstStyle>
            <a:lvl1pPr algn="l">
              <a:defRPr sz="3000" b="1" spc="40">
                <a:solidFill>
                  <a:schemeClr val="bg1"/>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D9F"/>
                </a:solidFill>
                <a:latin typeface="Arial" charset="0"/>
                <a:ea typeface="ＭＳ Ｐゴシック" pitchFamily="-109" charset="-128"/>
                <a:cs typeface="+mn-cs"/>
              </a:defRPr>
            </a:lvl1pPr>
          </a:lstStyle>
          <a:p>
            <a:pPr>
              <a:defRPr/>
            </a:pPr>
            <a:fld id="{BD78E5D9-FCA9-4778-9432-02726274CA6D}" type="datetime1">
              <a:rPr lang="en-US"/>
              <a:pPr>
                <a:defRPr/>
              </a:pPr>
              <a:t>9/9/2010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D9F"/>
                </a:solidFill>
                <a:latin typeface="Arial" charset="0"/>
                <a:ea typeface="ＭＳ Ｐゴシック" pitchFamily="-109" charset="-128"/>
                <a:cs typeface="+mn-cs"/>
              </a:defRPr>
            </a:lvl1pPr>
          </a:lstStyle>
          <a:p>
            <a:pPr>
              <a:defRPr/>
            </a:pPr>
            <a:fld id="{F704D809-86B0-463C-B05F-EB3FAC78B78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7"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37"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37"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37"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37" charset="-128"/>
          <a:cs typeface="ＭＳ Ｐゴシック" pitchFamily="-109" charset="-128"/>
        </a:defRPr>
      </a:lvl5pPr>
      <a:lvl6pPr marL="457200" algn="ctr" defTabSz="457200" rtl="0" fontAlgn="base">
        <a:spcBef>
          <a:spcPct val="0"/>
        </a:spcBef>
        <a:spcAft>
          <a:spcPct val="0"/>
        </a:spcAft>
        <a:defRPr sz="4400">
          <a:solidFill>
            <a:schemeClr val="tx1"/>
          </a:solidFill>
          <a:latin typeface="Arial" charset="0"/>
          <a:ea typeface="ＭＳ Ｐゴシック" pitchFamily="37" charset="-128"/>
        </a:defRPr>
      </a:lvl6pPr>
      <a:lvl7pPr marL="914400" algn="ctr" defTabSz="457200" rtl="0" fontAlgn="base">
        <a:spcBef>
          <a:spcPct val="0"/>
        </a:spcBef>
        <a:spcAft>
          <a:spcPct val="0"/>
        </a:spcAft>
        <a:defRPr sz="4400">
          <a:solidFill>
            <a:schemeClr val="tx1"/>
          </a:solidFill>
          <a:latin typeface="Arial" charset="0"/>
          <a:ea typeface="ＭＳ Ｐゴシック" pitchFamily="37" charset="-128"/>
        </a:defRPr>
      </a:lvl7pPr>
      <a:lvl8pPr marL="1371600" algn="ctr" defTabSz="457200" rtl="0" fontAlgn="base">
        <a:spcBef>
          <a:spcPct val="0"/>
        </a:spcBef>
        <a:spcAft>
          <a:spcPct val="0"/>
        </a:spcAft>
        <a:defRPr sz="4400">
          <a:solidFill>
            <a:schemeClr val="tx1"/>
          </a:solidFill>
          <a:latin typeface="Arial" charset="0"/>
          <a:ea typeface="ＭＳ Ｐゴシック" pitchFamily="37" charset="-128"/>
        </a:defRPr>
      </a:lvl8pPr>
      <a:lvl9pPr marL="1828800" algn="ctr" defTabSz="457200" rtl="0" fontAlgn="base">
        <a:spcBef>
          <a:spcPct val="0"/>
        </a:spcBef>
        <a:spcAft>
          <a:spcPct val="0"/>
        </a:spcAft>
        <a:defRPr sz="4400">
          <a:solidFill>
            <a:schemeClr val="tx1"/>
          </a:solidFill>
          <a:latin typeface="Arial" charset="0"/>
          <a:ea typeface="ＭＳ Ｐゴシック" pitchFamily="3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7"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7"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7"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7"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1539875"/>
            <a:ext cx="8104187" cy="919163"/>
          </a:xfrm>
        </p:spPr>
        <p:txBody>
          <a:bodyPr vert="horz" wrap="square" numCol="1" anchor="t" anchorCtr="0" compatLnSpc="1">
            <a:prstTxWarp prst="textNoShape">
              <a:avLst/>
            </a:prstTxWarp>
            <a:noAutofit/>
          </a:bodyPr>
          <a:lstStyle/>
          <a:p>
            <a:pPr algn="ctr">
              <a:defRPr/>
            </a:pPr>
            <a:r>
              <a:rPr lang="en-US" sz="4000" dirty="0" smtClean="0">
                <a:effectLst>
                  <a:outerShdw blurRad="38100" dist="38100" dir="2700000" algn="tl">
                    <a:srgbClr val="000000">
                      <a:alpha val="43137"/>
                    </a:srgbClr>
                  </a:outerShdw>
                </a:effectLst>
                <a:latin typeface="Arial" charset="0"/>
                <a:ea typeface="ＭＳ Ｐゴシック" pitchFamily="-109" charset="-128"/>
                <a:cs typeface="Arial" charset="0"/>
              </a:rPr>
              <a:t>Hurricane Katrina Update:</a:t>
            </a:r>
            <a:br>
              <a:rPr lang="en-US" sz="4000" dirty="0" smtClean="0">
                <a:effectLst>
                  <a:outerShdw blurRad="38100" dist="38100" dir="2700000" algn="tl">
                    <a:srgbClr val="000000">
                      <a:alpha val="43137"/>
                    </a:srgbClr>
                  </a:outerShdw>
                </a:effectLst>
                <a:latin typeface="Arial" charset="0"/>
                <a:ea typeface="ＭＳ Ｐゴシック" pitchFamily="-109" charset="-128"/>
                <a:cs typeface="Arial" charset="0"/>
              </a:rPr>
            </a:br>
            <a:r>
              <a:rPr lang="en-US" sz="4000" dirty="0" smtClean="0">
                <a:effectLst>
                  <a:outerShdw blurRad="38100" dist="38100" dir="2700000" algn="tl">
                    <a:srgbClr val="000000">
                      <a:alpha val="43137"/>
                    </a:srgbClr>
                  </a:outerShdw>
                </a:effectLst>
                <a:latin typeface="Arial" charset="0"/>
                <a:ea typeface="ＭＳ Ｐゴシック" pitchFamily="-109" charset="-128"/>
                <a:cs typeface="Arial" charset="0"/>
              </a:rPr>
              <a:t>PD&amp;R Assistance</a:t>
            </a:r>
          </a:p>
        </p:txBody>
      </p:sp>
      <p:sp>
        <p:nvSpPr>
          <p:cNvPr id="3075" name="TextBox 2"/>
          <p:cNvSpPr txBox="1">
            <a:spLocks noChangeArrowheads="1"/>
          </p:cNvSpPr>
          <p:nvPr/>
        </p:nvSpPr>
        <p:spPr bwMode="auto">
          <a:xfrm>
            <a:off x="681038" y="3786188"/>
            <a:ext cx="7777162" cy="1292225"/>
          </a:xfrm>
          <a:prstGeom prst="rect">
            <a:avLst/>
          </a:prstGeom>
          <a:noFill/>
          <a:ln w="9525">
            <a:noFill/>
            <a:miter lim="800000"/>
            <a:headEnd/>
            <a:tailEnd/>
          </a:ln>
        </p:spPr>
        <p:txBody>
          <a:bodyPr>
            <a:spAutoFit/>
          </a:bodyPr>
          <a:lstStyle/>
          <a:p>
            <a:pPr algn="ctr"/>
            <a:r>
              <a:rPr lang="en-US" sz="2400" b="1">
                <a:solidFill>
                  <a:srgbClr val="FFFFFF"/>
                </a:solidFill>
              </a:rPr>
              <a:t>Dana Bres, P.E.</a:t>
            </a:r>
          </a:p>
          <a:p>
            <a:pPr algn="ctr"/>
            <a:r>
              <a:rPr lang="en-US" b="1">
                <a:solidFill>
                  <a:srgbClr val="FFFFFF"/>
                </a:solidFill>
              </a:rPr>
              <a:t>Research Engineer</a:t>
            </a:r>
          </a:p>
          <a:p>
            <a:pPr algn="ctr"/>
            <a:r>
              <a:rPr lang="en-US" b="1">
                <a:solidFill>
                  <a:srgbClr val="FFFFFF"/>
                </a:solidFill>
              </a:rPr>
              <a:t>Affordable Housing Research and Technology Division</a:t>
            </a:r>
          </a:p>
          <a:p>
            <a:pPr algn="ctr"/>
            <a:r>
              <a:rPr lang="en-US" b="1">
                <a:solidFill>
                  <a:srgbClr val="FFFFFF"/>
                </a:solidFill>
              </a:rPr>
              <a:t>Office of Research, Evaluation and Monitoring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344488"/>
            <a:ext cx="8104187" cy="693737"/>
          </a:xfrm>
        </p:spPr>
        <p:txBody>
          <a:bodyPr vert="horz" wrap="square" numCol="1" anchor="t" anchorCtr="0" compatLnSpc="1">
            <a:prstTxWarp prst="textNoShape">
              <a:avLst/>
            </a:prstTxWarp>
            <a:noAutofit/>
          </a:bodyPr>
          <a:lstStyle/>
          <a:p>
            <a:pPr marL="228600" indent="-228600">
              <a:defRPr/>
            </a:pPr>
            <a:r>
              <a:rPr lang="en-US" dirty="0" smtClean="0">
                <a:effectLst>
                  <a:outerShdw blurRad="38100" dist="38100" dir="2700000" algn="tl">
                    <a:srgbClr val="000000">
                      <a:alpha val="43137"/>
                    </a:srgbClr>
                  </a:outerShdw>
                </a:effectLst>
              </a:rPr>
              <a:t>Joint Housing Solutions Group</a:t>
            </a:r>
            <a:br>
              <a:rPr lang="en-US" dirty="0" smtClean="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10243" name="Rectangle 4"/>
          <p:cNvSpPr>
            <a:spLocks noChangeArrowheads="1"/>
          </p:cNvSpPr>
          <p:nvPr/>
        </p:nvSpPr>
        <p:spPr bwMode="auto">
          <a:xfrm>
            <a:off x="354013" y="1250950"/>
            <a:ext cx="4645025" cy="4268788"/>
          </a:xfrm>
          <a:prstGeom prst="rect">
            <a:avLst/>
          </a:prstGeom>
          <a:noFill/>
          <a:ln w="9525">
            <a:noFill/>
            <a:miter lim="800000"/>
            <a:headEnd/>
            <a:tailEnd/>
          </a:ln>
        </p:spPr>
        <p:txBody>
          <a:bodyPr anchor="ctr">
            <a:spAutoFit/>
          </a:bodyPr>
          <a:lstStyle/>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FEMA effort </a:t>
            </a:r>
          </a:p>
          <a:p>
            <a:pPr marL="574675" lvl="1" indent="-234950">
              <a:lnSpc>
                <a:spcPct val="90000"/>
              </a:lnSpc>
              <a:spcBef>
                <a:spcPts val="0"/>
              </a:spcBef>
              <a:spcAft>
                <a:spcPts val="600"/>
              </a:spcAft>
              <a:buFontTx/>
              <a:buChar char="-"/>
              <a:defRPr/>
            </a:pPr>
            <a:r>
              <a:rPr lang="en-US" b="1" dirty="0">
                <a:solidFill>
                  <a:schemeClr val="bg1"/>
                </a:solidFill>
                <a:latin typeface="Arial" charset="0"/>
                <a:ea typeface="ＭＳ Ｐゴシック" pitchFamily="-109" charset="-128"/>
                <a:cs typeface="+mn-cs"/>
              </a:rPr>
              <a:t>HUD partnership</a:t>
            </a:r>
          </a:p>
          <a:p>
            <a:pPr marL="290513" indent="-290513">
              <a:lnSpc>
                <a:spcPct val="90000"/>
              </a:lnSpc>
              <a:spcBef>
                <a:spcPts val="600"/>
              </a:spcBef>
              <a:spcAft>
                <a:spcPts val="600"/>
              </a:spcAft>
              <a:buSzPct val="125000"/>
              <a:buFont typeface="Arial" pitchFamily="34" charset="0"/>
              <a:buChar char="•"/>
              <a:defRPr/>
            </a:pPr>
            <a:r>
              <a:rPr lang="en-US" sz="2000" b="1" dirty="0">
                <a:solidFill>
                  <a:schemeClr val="bg1"/>
                </a:solidFill>
              </a:rPr>
              <a:t>Identify and assess alternatives to traditional disaster housing</a:t>
            </a:r>
          </a:p>
          <a:p>
            <a:pPr marL="574675" lvl="1" indent="-234950">
              <a:lnSpc>
                <a:spcPct val="90000"/>
              </a:lnSpc>
              <a:spcBef>
                <a:spcPts val="0"/>
              </a:spcBef>
              <a:spcAft>
                <a:spcPts val="600"/>
              </a:spcAft>
              <a:buFontTx/>
              <a:buChar char="-"/>
              <a:defRPr/>
            </a:pPr>
            <a:r>
              <a:rPr lang="en-US" b="1" dirty="0">
                <a:solidFill>
                  <a:schemeClr val="bg1"/>
                </a:solidFill>
                <a:latin typeface="Arial" charset="0"/>
                <a:ea typeface="ＭＳ Ｐゴシック" pitchFamily="-109" charset="-128"/>
                <a:cs typeface="+mn-cs"/>
              </a:rPr>
              <a:t>What is new?</a:t>
            </a:r>
          </a:p>
          <a:p>
            <a:pPr marL="290513" indent="-290513">
              <a:lnSpc>
                <a:spcPct val="90000"/>
              </a:lnSpc>
              <a:spcBef>
                <a:spcPts val="600"/>
              </a:spcBef>
              <a:spcAft>
                <a:spcPts val="600"/>
              </a:spcAft>
              <a:buSzPct val="125000"/>
              <a:buFont typeface="Arial" pitchFamily="34" charset="0"/>
              <a:buChar char="•"/>
              <a:defRPr/>
            </a:pPr>
            <a:r>
              <a:rPr lang="en-US" sz="2000" b="1" dirty="0">
                <a:solidFill>
                  <a:schemeClr val="bg1"/>
                </a:solidFill>
              </a:rPr>
              <a:t>Issues include</a:t>
            </a:r>
          </a:p>
          <a:p>
            <a:pPr marL="574675" lvl="1" indent="-234950">
              <a:lnSpc>
                <a:spcPct val="90000"/>
              </a:lnSpc>
              <a:spcBef>
                <a:spcPts val="0"/>
              </a:spcBef>
              <a:spcAft>
                <a:spcPts val="600"/>
              </a:spcAft>
              <a:buFontTx/>
              <a:buChar char="-"/>
              <a:defRPr/>
            </a:pPr>
            <a:r>
              <a:rPr lang="en-US" b="1" dirty="0">
                <a:solidFill>
                  <a:schemeClr val="bg1"/>
                </a:solidFill>
                <a:latin typeface="Arial" charset="0"/>
                <a:ea typeface="ＭＳ Ｐゴシック" pitchFamily="-109" charset="-128"/>
                <a:cs typeface="+mn-cs"/>
              </a:rPr>
              <a:t>Production capacity</a:t>
            </a:r>
          </a:p>
          <a:p>
            <a:pPr marL="574675" lvl="1" indent="-234950">
              <a:lnSpc>
                <a:spcPct val="90000"/>
              </a:lnSpc>
              <a:spcBef>
                <a:spcPts val="0"/>
              </a:spcBef>
              <a:spcAft>
                <a:spcPts val="600"/>
              </a:spcAft>
              <a:buFontTx/>
              <a:buChar char="-"/>
              <a:defRPr/>
            </a:pPr>
            <a:r>
              <a:rPr lang="en-US" b="1" dirty="0">
                <a:solidFill>
                  <a:schemeClr val="bg1"/>
                </a:solidFill>
                <a:latin typeface="Arial" charset="0"/>
                <a:ea typeface="ＭＳ Ｐゴシック" pitchFamily="-109" charset="-128"/>
                <a:cs typeface="+mn-cs"/>
              </a:rPr>
              <a:t>Utility for long-term use</a:t>
            </a:r>
          </a:p>
          <a:p>
            <a:pPr marL="574675" lvl="1" indent="-234950">
              <a:lnSpc>
                <a:spcPct val="90000"/>
              </a:lnSpc>
              <a:spcBef>
                <a:spcPts val="0"/>
              </a:spcBef>
              <a:spcAft>
                <a:spcPts val="600"/>
              </a:spcAft>
              <a:buFontTx/>
              <a:buChar char="-"/>
              <a:defRPr/>
            </a:pPr>
            <a:r>
              <a:rPr lang="en-US" b="1" dirty="0">
                <a:solidFill>
                  <a:schemeClr val="bg1"/>
                </a:solidFill>
                <a:latin typeface="Arial" charset="0"/>
                <a:ea typeface="ＭＳ Ｐゴシック" pitchFamily="-109" charset="-128"/>
                <a:cs typeface="+mn-cs"/>
              </a:rPr>
              <a:t>Construction standards</a:t>
            </a:r>
          </a:p>
          <a:p>
            <a:pPr marL="574675" lvl="1" indent="-234950">
              <a:lnSpc>
                <a:spcPct val="90000"/>
              </a:lnSpc>
              <a:spcBef>
                <a:spcPts val="0"/>
              </a:spcBef>
              <a:spcAft>
                <a:spcPts val="600"/>
              </a:spcAft>
              <a:buFontTx/>
              <a:buChar char="-"/>
              <a:defRPr/>
            </a:pPr>
            <a:r>
              <a:rPr lang="en-US" b="1" dirty="0">
                <a:solidFill>
                  <a:schemeClr val="bg1"/>
                </a:solidFill>
                <a:latin typeface="Arial" charset="0"/>
                <a:ea typeface="ＭＳ Ｐゴシック" pitchFamily="-109" charset="-128"/>
                <a:cs typeface="+mn-cs"/>
              </a:rPr>
              <a:t>Design expectations</a:t>
            </a:r>
          </a:p>
          <a:p>
            <a:pPr marL="228600" indent="-228600">
              <a:defRPr/>
            </a:pPr>
            <a:endParaRPr lang="en-US" sz="2000" dirty="0">
              <a:solidFill>
                <a:schemeClr val="bg1"/>
              </a:solidFill>
            </a:endParaRPr>
          </a:p>
          <a:p>
            <a:pPr marL="228600" indent="-228600">
              <a:buFont typeface="Arial" pitchFamily="34" charset="0"/>
              <a:buChar char="•"/>
              <a:defRPr/>
            </a:pPr>
            <a:endParaRPr lang="en-US" sz="2000" dirty="0">
              <a:solidFill>
                <a:schemeClr val="bg1"/>
              </a:solidFill>
            </a:endParaRPr>
          </a:p>
        </p:txBody>
      </p:sp>
      <p:pic>
        <p:nvPicPr>
          <p:cNvPr id="10244" name="Picture 3" descr="CIMG1953.JPG"/>
          <p:cNvPicPr>
            <a:picLocks noChangeAspect="1"/>
          </p:cNvPicPr>
          <p:nvPr/>
        </p:nvPicPr>
        <p:blipFill>
          <a:blip r:embed="rId3"/>
          <a:srcRect/>
          <a:stretch>
            <a:fillRect/>
          </a:stretch>
        </p:blipFill>
        <p:spPr bwMode="auto">
          <a:xfrm>
            <a:off x="5021263" y="850900"/>
            <a:ext cx="3948112" cy="2665413"/>
          </a:xfrm>
          <a:prstGeom prst="rect">
            <a:avLst/>
          </a:prstGeom>
          <a:noFill/>
          <a:ln w="9525">
            <a:solidFill>
              <a:schemeClr val="tx2">
                <a:lumMod val="20000"/>
                <a:lumOff val="80000"/>
              </a:schemeClr>
            </a:solidFill>
            <a:miter lim="800000"/>
            <a:headEnd/>
            <a:tailEnd/>
          </a:ln>
          <a:effectLst>
            <a:outerShdw blurRad="50800" dist="38100" dir="2700000" algn="tl" rotWithShape="0">
              <a:prstClr val="black">
                <a:alpha val="40000"/>
              </a:prstClr>
            </a:outerShdw>
          </a:effectLst>
        </p:spPr>
      </p:pic>
      <p:pic>
        <p:nvPicPr>
          <p:cNvPr id="10245" name="Picture 4" descr="IMG_2342.JPG"/>
          <p:cNvPicPr>
            <a:picLocks noChangeAspect="1"/>
          </p:cNvPicPr>
          <p:nvPr/>
        </p:nvPicPr>
        <p:blipFill>
          <a:blip r:embed="rId4"/>
          <a:srcRect/>
          <a:stretch>
            <a:fillRect/>
          </a:stretch>
        </p:blipFill>
        <p:spPr bwMode="auto">
          <a:xfrm>
            <a:off x="4098925" y="2779713"/>
            <a:ext cx="2027238" cy="2613025"/>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pic>
        <p:nvPicPr>
          <p:cNvPr id="6" name="Picture 5" descr="CIMG2308.JPG"/>
          <p:cNvPicPr>
            <a:picLocks noChangeAspect="1"/>
          </p:cNvPicPr>
          <p:nvPr/>
        </p:nvPicPr>
        <p:blipFill>
          <a:blip r:embed="rId5"/>
          <a:srcRect/>
          <a:stretch>
            <a:fillRect/>
          </a:stretch>
        </p:blipFill>
        <p:spPr>
          <a:xfrm>
            <a:off x="6126163" y="3444875"/>
            <a:ext cx="2989262" cy="2136775"/>
          </a:xfrm>
          <a:prstGeom prst="rect">
            <a:avLst/>
          </a:prstGeom>
          <a:ln>
            <a:solidFill>
              <a:srgbClr val="7030A0"/>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7675"/>
            <a:ext cx="8104188" cy="693738"/>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rPr>
              <a:t>Rapid Rental Rehabilitation</a:t>
            </a:r>
            <a:endParaRPr lang="en-US" dirty="0" smtClean="0">
              <a:effectLst>
                <a:outerShdw blurRad="38100" dist="38100" dir="2700000" algn="tl">
                  <a:srgbClr val="000000">
                    <a:alpha val="43137"/>
                  </a:srgbClr>
                </a:outerShdw>
              </a:effectLst>
              <a:latin typeface="Arial" charset="0"/>
              <a:ea typeface="ＭＳ Ｐゴシック" pitchFamily="-109" charset="-128"/>
              <a:cs typeface="Arial" charset="0"/>
            </a:endParaRPr>
          </a:p>
        </p:txBody>
      </p:sp>
      <p:sp>
        <p:nvSpPr>
          <p:cNvPr id="11267" name="Rectangle 4"/>
          <p:cNvSpPr>
            <a:spLocks noChangeArrowheads="1"/>
          </p:cNvSpPr>
          <p:nvPr/>
        </p:nvSpPr>
        <p:spPr bwMode="auto">
          <a:xfrm>
            <a:off x="354013" y="1344613"/>
            <a:ext cx="7769225" cy="4410075"/>
          </a:xfrm>
          <a:prstGeom prst="rect">
            <a:avLst/>
          </a:prstGeom>
          <a:noFill/>
          <a:ln w="9525">
            <a:noFill/>
            <a:miter lim="800000"/>
            <a:headEnd/>
            <a:tailEnd/>
          </a:ln>
        </p:spPr>
        <p:txBody>
          <a:bodyPr anchor="ctr">
            <a:spAutoFit/>
          </a:bodyPr>
          <a:lstStyle/>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Authorized under the Post-Katrina Emergency Management Reform Act</a:t>
            </a:r>
          </a:p>
          <a:p>
            <a:pPr marL="574675" lvl="1" indent="-234950">
              <a:lnSpc>
                <a:spcPct val="90000"/>
              </a:lnSpc>
              <a:spcBef>
                <a:spcPts val="0"/>
              </a:spcBef>
              <a:spcAft>
                <a:spcPts val="600"/>
              </a:spcAft>
              <a:buSzPct val="125000"/>
              <a:buFontTx/>
              <a:buChar char="-"/>
              <a:defRPr/>
            </a:pPr>
            <a:r>
              <a:rPr lang="en-US" sz="2000" b="1" dirty="0">
                <a:solidFill>
                  <a:schemeClr val="bg1"/>
                </a:solidFill>
                <a:latin typeface="Arial" charset="0"/>
                <a:ea typeface="ＭＳ Ｐゴシック" pitchFamily="-109" charset="-128"/>
                <a:cs typeface="+mn-cs"/>
              </a:rPr>
              <a:t>Temporary authorization for evaluation</a:t>
            </a:r>
          </a:p>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FEMA allowed to repair available housing undamaged by disaster event</a:t>
            </a:r>
          </a:p>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Tested in Cedar Rapids, IA and Galveston, TX</a:t>
            </a:r>
          </a:p>
          <a:p>
            <a:pPr marL="574675" lvl="1" indent="-234950">
              <a:lnSpc>
                <a:spcPct val="90000"/>
              </a:lnSpc>
              <a:spcBef>
                <a:spcPts val="0"/>
              </a:spcBef>
              <a:spcAft>
                <a:spcPts val="600"/>
              </a:spcAft>
              <a:buFontTx/>
              <a:buChar char="-"/>
              <a:defRPr/>
            </a:pPr>
            <a:r>
              <a:rPr lang="en-US" sz="2000" b="1" dirty="0">
                <a:solidFill>
                  <a:schemeClr val="bg1"/>
                </a:solidFill>
                <a:latin typeface="Arial" charset="0"/>
                <a:ea typeface="ＭＳ Ｐゴシック" pitchFamily="-109" charset="-128"/>
                <a:cs typeface="+mn-cs"/>
              </a:rPr>
              <a:t>Significant interest</a:t>
            </a:r>
          </a:p>
          <a:p>
            <a:pPr marL="574675" lvl="1" indent="-234950">
              <a:lnSpc>
                <a:spcPct val="90000"/>
              </a:lnSpc>
              <a:spcBef>
                <a:spcPts val="0"/>
              </a:spcBef>
              <a:spcAft>
                <a:spcPts val="600"/>
              </a:spcAft>
              <a:buFontTx/>
              <a:buChar char="-"/>
              <a:defRPr/>
            </a:pPr>
            <a:r>
              <a:rPr lang="en-US" sz="2000" b="1" dirty="0">
                <a:solidFill>
                  <a:schemeClr val="bg1"/>
                </a:solidFill>
                <a:latin typeface="Arial" charset="0"/>
                <a:ea typeface="ＭＳ Ｐゴシック" pitchFamily="-109" charset="-128"/>
                <a:cs typeface="+mn-cs"/>
              </a:rPr>
              <a:t>Non-profit housing providers often have units</a:t>
            </a:r>
          </a:p>
          <a:p>
            <a:pPr marL="574675" lvl="1" indent="-234950">
              <a:lnSpc>
                <a:spcPct val="90000"/>
              </a:lnSpc>
              <a:spcBef>
                <a:spcPts val="0"/>
              </a:spcBef>
              <a:spcAft>
                <a:spcPts val="600"/>
              </a:spcAft>
              <a:buFontTx/>
              <a:buChar char="-"/>
              <a:defRPr/>
            </a:pPr>
            <a:r>
              <a:rPr lang="en-US" sz="2000" b="1" dirty="0">
                <a:solidFill>
                  <a:schemeClr val="bg1"/>
                </a:solidFill>
                <a:latin typeface="Arial" charset="0"/>
                <a:ea typeface="ＭＳ Ｐゴシック" pitchFamily="-109" charset="-128"/>
                <a:cs typeface="+mn-cs"/>
              </a:rPr>
              <a:t>Modest per unit cost</a:t>
            </a:r>
          </a:p>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No authority for future use</a:t>
            </a:r>
          </a:p>
          <a:p>
            <a:pPr marL="685800" lvl="1" indent="-228600">
              <a:buFont typeface="Arial" pitchFamily="34" charset="0"/>
              <a:buChar char="•"/>
              <a:defRPr/>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74650"/>
            <a:ext cx="8104188" cy="693738"/>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PD&amp;R Disaster Housing Research</a:t>
            </a:r>
          </a:p>
        </p:txBody>
      </p:sp>
      <p:sp>
        <p:nvSpPr>
          <p:cNvPr id="12291" name="Rectangle 2"/>
          <p:cNvSpPr>
            <a:spLocks noChangeArrowheads="1"/>
          </p:cNvSpPr>
          <p:nvPr/>
        </p:nvSpPr>
        <p:spPr bwMode="auto">
          <a:xfrm>
            <a:off x="280988" y="1216025"/>
            <a:ext cx="7189787" cy="4281488"/>
          </a:xfrm>
          <a:prstGeom prst="rect">
            <a:avLst/>
          </a:prstGeom>
          <a:noFill/>
          <a:ln w="9525">
            <a:noFill/>
            <a:miter lim="800000"/>
            <a:headEnd/>
            <a:tailEnd/>
          </a:ln>
        </p:spPr>
        <p:txBody>
          <a:bodyPr>
            <a:spAutoFit/>
          </a:bodyPr>
          <a:lstStyle/>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Roadmap for Disaster Housing Research </a:t>
            </a:r>
          </a:p>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Enhancing Disaster Resistance</a:t>
            </a:r>
          </a:p>
          <a:p>
            <a:pPr marL="574675" lvl="1" indent="-234950">
              <a:lnSpc>
                <a:spcPct val="90000"/>
              </a:lnSpc>
              <a:spcBef>
                <a:spcPts val="0"/>
              </a:spcBef>
              <a:spcAft>
                <a:spcPts val="600"/>
              </a:spcAft>
              <a:buFontTx/>
              <a:buChar char="-"/>
              <a:defRPr/>
            </a:pPr>
            <a:r>
              <a:rPr lang="en-US" sz="2000" b="1" dirty="0">
                <a:solidFill>
                  <a:schemeClr val="bg1"/>
                </a:solidFill>
                <a:latin typeface="Arial" charset="0"/>
                <a:ea typeface="ＭＳ Ｐゴシック" pitchFamily="-109" charset="-128"/>
                <a:cs typeface="+mn-cs"/>
              </a:rPr>
              <a:t>Disaster Resistance in Existing Homes </a:t>
            </a:r>
          </a:p>
          <a:p>
            <a:pPr marL="574675" lvl="1" indent="-234950">
              <a:lnSpc>
                <a:spcPct val="90000"/>
              </a:lnSpc>
              <a:spcBef>
                <a:spcPts val="0"/>
              </a:spcBef>
              <a:spcAft>
                <a:spcPts val="600"/>
              </a:spcAft>
              <a:buFontTx/>
              <a:buChar char="-"/>
              <a:defRPr/>
            </a:pPr>
            <a:r>
              <a:rPr lang="en-US" sz="2000" b="1" dirty="0">
                <a:solidFill>
                  <a:schemeClr val="bg1"/>
                </a:solidFill>
                <a:latin typeface="Arial" charset="0"/>
                <a:ea typeface="ＭＳ Ｐゴシック" pitchFamily="-109" charset="-128"/>
                <a:cs typeface="+mn-cs"/>
              </a:rPr>
              <a:t>Incremental Reconstruction of Damaged Homes</a:t>
            </a:r>
          </a:p>
          <a:p>
            <a:pPr marL="574675" lvl="1" indent="-234950">
              <a:lnSpc>
                <a:spcPct val="90000"/>
              </a:lnSpc>
              <a:spcBef>
                <a:spcPts val="0"/>
              </a:spcBef>
              <a:spcAft>
                <a:spcPts val="600"/>
              </a:spcAft>
              <a:buFontTx/>
              <a:buChar char="-"/>
              <a:defRPr/>
            </a:pPr>
            <a:r>
              <a:rPr lang="en-US" sz="2000" b="1" dirty="0">
                <a:solidFill>
                  <a:schemeClr val="bg1"/>
                </a:solidFill>
                <a:latin typeface="Arial" charset="0"/>
                <a:ea typeface="ＭＳ Ｐゴシック" pitchFamily="-109" charset="-128"/>
                <a:cs typeface="+mn-cs"/>
              </a:rPr>
              <a:t>Benefits of Specific Disaster Housing Strategies</a:t>
            </a:r>
          </a:p>
          <a:p>
            <a:pPr marL="685800" lvl="1" indent="-228600">
              <a:defRPr/>
            </a:pPr>
            <a:endParaRPr lang="en-US" sz="1200" b="1" dirty="0">
              <a:solidFill>
                <a:schemeClr val="bg1"/>
              </a:solidFill>
            </a:endParaRPr>
          </a:p>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Establishing Housing Production Factories Outside Disaster Areas</a:t>
            </a:r>
          </a:p>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Accessible Disaster Housing  Designs</a:t>
            </a:r>
          </a:p>
          <a:p>
            <a:pPr marL="290513" indent="-290513">
              <a:lnSpc>
                <a:spcPct val="90000"/>
              </a:lnSpc>
              <a:spcBef>
                <a:spcPts val="600"/>
              </a:spcBef>
              <a:spcAft>
                <a:spcPts val="600"/>
              </a:spcAft>
              <a:buSzPct val="125000"/>
              <a:buFont typeface="Arial" pitchFamily="34" charset="0"/>
              <a:buChar char="•"/>
              <a:defRPr/>
            </a:pPr>
            <a:r>
              <a:rPr lang="en-US" sz="2400" b="1" dirty="0">
                <a:solidFill>
                  <a:schemeClr val="bg1"/>
                </a:solidFill>
              </a:rPr>
              <a:t>Performance Requirements for Disaster Housing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344488"/>
            <a:ext cx="8104187" cy="693737"/>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Hurricane Katrina</a:t>
            </a:r>
          </a:p>
        </p:txBody>
      </p:sp>
      <p:sp>
        <p:nvSpPr>
          <p:cNvPr id="5123" name="Rectangle 4"/>
          <p:cNvSpPr>
            <a:spLocks noChangeArrowheads="1"/>
          </p:cNvSpPr>
          <p:nvPr/>
        </p:nvSpPr>
        <p:spPr bwMode="auto">
          <a:xfrm>
            <a:off x="250825" y="1166813"/>
            <a:ext cx="4645025" cy="3910012"/>
          </a:xfrm>
          <a:prstGeom prst="rect">
            <a:avLst/>
          </a:prstGeom>
          <a:noFill/>
          <a:ln w="9525">
            <a:noFill/>
            <a:miter lim="800000"/>
            <a:headEnd/>
            <a:tailEnd/>
          </a:ln>
        </p:spPr>
        <p:txBody>
          <a:bodyPr anchor="ctr">
            <a:spAutoFit/>
          </a:bodyPr>
          <a:lstStyle/>
          <a:p>
            <a:pPr marL="290513" indent="-290513">
              <a:spcBef>
                <a:spcPts val="600"/>
              </a:spcBef>
              <a:spcAft>
                <a:spcPts val="600"/>
              </a:spcAft>
              <a:buSzPct val="125000"/>
              <a:buFont typeface="Arial" pitchFamily="34" charset="0"/>
              <a:buChar char="•"/>
              <a:defRPr/>
            </a:pPr>
            <a:r>
              <a:rPr lang="en-US" sz="2200" b="1" dirty="0">
                <a:solidFill>
                  <a:schemeClr val="bg1"/>
                </a:solidFill>
                <a:latin typeface="Arial" charset="0"/>
                <a:ea typeface="ＭＳ Ｐゴシック" pitchFamily="-109" charset="-128"/>
                <a:cs typeface="+mn-cs"/>
              </a:rPr>
              <a:t>Landfall on 29 August 2005</a:t>
            </a:r>
          </a:p>
          <a:p>
            <a:pPr marL="290513" indent="-290513">
              <a:spcBef>
                <a:spcPts val="600"/>
              </a:spcBef>
              <a:spcAft>
                <a:spcPts val="600"/>
              </a:spcAft>
              <a:buSzPct val="125000"/>
              <a:buFont typeface="Arial" pitchFamily="34" charset="0"/>
              <a:buChar char="•"/>
              <a:defRPr/>
            </a:pPr>
            <a:r>
              <a:rPr lang="en-US" sz="2200" b="1" dirty="0">
                <a:solidFill>
                  <a:schemeClr val="bg1"/>
                </a:solidFill>
                <a:latin typeface="Arial" charset="0"/>
                <a:ea typeface="ＭＳ Ｐゴシック" pitchFamily="-109" charset="-128"/>
                <a:cs typeface="+mn-cs"/>
              </a:rPr>
              <a:t>Florida to Texas</a:t>
            </a:r>
          </a:p>
          <a:p>
            <a:pPr marL="574675" lvl="1" indent="-234950">
              <a:spcBef>
                <a:spcPts val="600"/>
              </a:spcBef>
              <a:spcAft>
                <a:spcPts val="600"/>
              </a:spcAft>
              <a:buFontTx/>
              <a:buChar char="-"/>
              <a:defRPr/>
            </a:pPr>
            <a:r>
              <a:rPr lang="en-US" sz="2200" b="1" dirty="0">
                <a:solidFill>
                  <a:schemeClr val="bg1"/>
                </a:solidFill>
                <a:latin typeface="Arial" charset="0"/>
                <a:ea typeface="ＭＳ Ｐゴシック" pitchFamily="-109" charset="-128"/>
                <a:cs typeface="+mn-cs"/>
              </a:rPr>
              <a:t>Impact mainly to Louisiana and Mississippi</a:t>
            </a:r>
          </a:p>
          <a:p>
            <a:pPr marL="290513" indent="-290513">
              <a:spcBef>
                <a:spcPts val="600"/>
              </a:spcBef>
              <a:spcAft>
                <a:spcPts val="600"/>
              </a:spcAft>
              <a:buSzPct val="125000"/>
              <a:buFont typeface="Arial" pitchFamily="34" charset="0"/>
              <a:buChar char="•"/>
              <a:defRPr/>
            </a:pPr>
            <a:r>
              <a:rPr lang="en-US" sz="2200" b="1" dirty="0">
                <a:solidFill>
                  <a:schemeClr val="bg1"/>
                </a:solidFill>
                <a:latin typeface="Arial" charset="0"/>
                <a:ea typeface="ＭＳ Ｐゴシック" pitchFamily="-109" charset="-128"/>
                <a:cs typeface="+mn-cs"/>
              </a:rPr>
              <a:t>Flooding in New Orleans</a:t>
            </a:r>
          </a:p>
          <a:p>
            <a:pPr marL="290513" indent="-290513">
              <a:spcBef>
                <a:spcPts val="600"/>
              </a:spcBef>
              <a:spcAft>
                <a:spcPts val="600"/>
              </a:spcAft>
              <a:buSzPct val="125000"/>
              <a:buFont typeface="Arial" pitchFamily="34" charset="0"/>
              <a:buChar char="•"/>
              <a:defRPr/>
            </a:pPr>
            <a:r>
              <a:rPr lang="en-US" sz="2200" b="1" dirty="0">
                <a:solidFill>
                  <a:schemeClr val="bg1"/>
                </a:solidFill>
                <a:latin typeface="Arial" charset="0"/>
                <a:ea typeface="ＭＳ Ｐゴシック" pitchFamily="-109" charset="-128"/>
                <a:cs typeface="+mn-cs"/>
              </a:rPr>
              <a:t>Storm surge in coastal Mississippi</a:t>
            </a:r>
          </a:p>
          <a:p>
            <a:pPr marL="290513" indent="-290513">
              <a:spcBef>
                <a:spcPts val="600"/>
              </a:spcBef>
              <a:spcAft>
                <a:spcPts val="600"/>
              </a:spcAft>
              <a:buSzPct val="125000"/>
              <a:buFont typeface="Arial" pitchFamily="34" charset="0"/>
              <a:buChar char="•"/>
              <a:defRPr/>
            </a:pPr>
            <a:r>
              <a:rPr lang="en-US" sz="2200" b="1" dirty="0">
                <a:solidFill>
                  <a:schemeClr val="bg1"/>
                </a:solidFill>
                <a:latin typeface="Arial" charset="0"/>
                <a:ea typeface="ＭＳ Ｐゴシック" pitchFamily="-109" charset="-128"/>
                <a:cs typeface="+mn-cs"/>
              </a:rPr>
              <a:t>Damage to homes, businesses and communities</a:t>
            </a:r>
          </a:p>
        </p:txBody>
      </p:sp>
      <p:pic>
        <p:nvPicPr>
          <p:cNvPr id="4100" name="Picture 7"/>
          <p:cNvPicPr>
            <a:picLocks noChangeAspect="1" noChangeArrowheads="1"/>
          </p:cNvPicPr>
          <p:nvPr/>
        </p:nvPicPr>
        <p:blipFill>
          <a:blip r:embed="rId3"/>
          <a:srcRect/>
          <a:stretch>
            <a:fillRect/>
          </a:stretch>
        </p:blipFill>
        <p:spPr bwMode="auto">
          <a:xfrm>
            <a:off x="5211763" y="990600"/>
            <a:ext cx="3746500" cy="45720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374650"/>
            <a:ext cx="8104187" cy="693738"/>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Flooding Extensive in New Orleans</a:t>
            </a:r>
          </a:p>
        </p:txBody>
      </p:sp>
      <p:pic>
        <p:nvPicPr>
          <p:cNvPr id="4" name="Picture 3" descr="katrina-flood-depth-estimation-09-03-2005.jpg"/>
          <p:cNvPicPr>
            <a:picLocks noChangeAspect="1"/>
          </p:cNvPicPr>
          <p:nvPr/>
        </p:nvPicPr>
        <p:blipFill>
          <a:blip r:embed="rId3"/>
          <a:srcRect/>
          <a:stretch>
            <a:fillRect/>
          </a:stretch>
        </p:blipFill>
        <p:spPr>
          <a:xfrm>
            <a:off x="1311275" y="1057275"/>
            <a:ext cx="6521450" cy="4502150"/>
          </a:xfrm>
          <a:prstGeom prst="rect">
            <a:avLst/>
          </a:prstGeom>
          <a:effectLst>
            <a:outerShdw blurRad="50800" dist="38100" dir="2700000" algn="tl" rotWithShape="0">
              <a:prstClr val="black">
                <a:alpha val="40000"/>
              </a:prstClr>
            </a:outerShdw>
          </a:effectLst>
        </p:spPr>
      </p:pic>
      <p:sp>
        <p:nvSpPr>
          <p:cNvPr id="5" name="Up Arrow 4"/>
          <p:cNvSpPr/>
          <p:nvPr/>
        </p:nvSpPr>
        <p:spPr>
          <a:xfrm rot="15235102">
            <a:off x="4076700" y="2701926"/>
            <a:ext cx="115887" cy="563562"/>
          </a:xfrm>
          <a:prstGeom prst="upArrow">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p:nvPr/>
        </p:nvSpPr>
        <p:spPr>
          <a:xfrm>
            <a:off x="4343400" y="2665413"/>
            <a:ext cx="1768475" cy="368300"/>
          </a:xfrm>
          <a:prstGeom prst="rect">
            <a:avLst/>
          </a:prstGeom>
          <a:noFill/>
        </p:spPr>
        <p:txBody>
          <a:bodyPr>
            <a:spAutoFit/>
          </a:bodyPr>
          <a:lstStyle/>
          <a:p>
            <a:pPr>
              <a:defRPr/>
            </a:pPr>
            <a:r>
              <a:rPr lang="en-US" dirty="0">
                <a:solidFill>
                  <a:schemeClr val="bg2">
                    <a:lumMod val="50000"/>
                  </a:schemeClr>
                </a:solidFill>
              </a:rPr>
              <a:t>Lower 9</a:t>
            </a:r>
            <a:r>
              <a:rPr lang="en-US" baseline="30000" dirty="0">
                <a:solidFill>
                  <a:schemeClr val="bg2">
                    <a:lumMod val="50000"/>
                  </a:schemeClr>
                </a:solidFill>
              </a:rPr>
              <a:t>th</a:t>
            </a:r>
            <a:r>
              <a:rPr lang="en-US" dirty="0">
                <a:solidFill>
                  <a:schemeClr val="bg2">
                    <a:lumMod val="50000"/>
                  </a:schemeClr>
                </a:solidFill>
              </a:rPr>
              <a:t> Ward</a:t>
            </a:r>
          </a:p>
        </p:txBody>
      </p:sp>
      <p:sp>
        <p:nvSpPr>
          <p:cNvPr id="7" name="Up Arrow 6"/>
          <p:cNvSpPr/>
          <p:nvPr/>
        </p:nvSpPr>
        <p:spPr>
          <a:xfrm rot="19012760">
            <a:off x="3094038" y="3363913"/>
            <a:ext cx="115887" cy="638175"/>
          </a:xfrm>
          <a:prstGeom prst="upArrow">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2890838" y="3813175"/>
            <a:ext cx="1768475" cy="368300"/>
          </a:xfrm>
          <a:prstGeom prst="rect">
            <a:avLst/>
          </a:prstGeom>
          <a:noFill/>
        </p:spPr>
        <p:txBody>
          <a:bodyPr>
            <a:spAutoFit/>
          </a:bodyPr>
          <a:lstStyle/>
          <a:p>
            <a:pPr>
              <a:defRPr/>
            </a:pPr>
            <a:r>
              <a:rPr lang="en-US" dirty="0">
                <a:solidFill>
                  <a:schemeClr val="bg2">
                    <a:lumMod val="50000"/>
                  </a:schemeClr>
                </a:solidFill>
              </a:rPr>
              <a:t>French Quarter</a:t>
            </a:r>
          </a:p>
        </p:txBody>
      </p:sp>
      <p:sp>
        <p:nvSpPr>
          <p:cNvPr id="9" name="Up Arrow 8"/>
          <p:cNvSpPr/>
          <p:nvPr/>
        </p:nvSpPr>
        <p:spPr>
          <a:xfrm rot="10800000">
            <a:off x="2076450" y="1749425"/>
            <a:ext cx="114300" cy="623888"/>
          </a:xfrm>
          <a:prstGeom prst="upArrow">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1379538" y="1439863"/>
            <a:ext cx="1160462" cy="368300"/>
          </a:xfrm>
          <a:prstGeom prst="rect">
            <a:avLst/>
          </a:prstGeom>
          <a:noFill/>
        </p:spPr>
        <p:txBody>
          <a:bodyPr>
            <a:spAutoFit/>
          </a:bodyPr>
          <a:lstStyle/>
          <a:p>
            <a:pPr>
              <a:defRPr/>
            </a:pPr>
            <a:r>
              <a:rPr lang="en-US" dirty="0">
                <a:solidFill>
                  <a:schemeClr val="bg2">
                    <a:lumMod val="50000"/>
                  </a:schemeClr>
                </a:solidFill>
              </a:rPr>
              <a:t>Lakeview</a:t>
            </a:r>
          </a:p>
        </p:txBody>
      </p:sp>
      <p:sp>
        <p:nvSpPr>
          <p:cNvPr id="11" name="TextBox 10"/>
          <p:cNvSpPr txBox="1"/>
          <p:nvPr/>
        </p:nvSpPr>
        <p:spPr>
          <a:xfrm>
            <a:off x="2973388" y="1379538"/>
            <a:ext cx="1162050" cy="369887"/>
          </a:xfrm>
          <a:prstGeom prst="rect">
            <a:avLst/>
          </a:prstGeom>
          <a:noFill/>
        </p:spPr>
        <p:txBody>
          <a:bodyPr>
            <a:spAutoFit/>
          </a:bodyPr>
          <a:lstStyle/>
          <a:p>
            <a:pPr>
              <a:defRPr/>
            </a:pPr>
            <a:r>
              <a:rPr lang="en-US" dirty="0" err="1">
                <a:solidFill>
                  <a:schemeClr val="bg2">
                    <a:lumMod val="50000"/>
                  </a:schemeClr>
                </a:solidFill>
              </a:rPr>
              <a:t>Gentilly</a:t>
            </a:r>
            <a:endParaRPr lang="en-US" dirty="0">
              <a:solidFill>
                <a:schemeClr val="bg2">
                  <a:lumMod val="50000"/>
                </a:schemeClr>
              </a:solidFill>
            </a:endParaRPr>
          </a:p>
        </p:txBody>
      </p:sp>
      <p:sp>
        <p:nvSpPr>
          <p:cNvPr id="12" name="Up Arrow 11"/>
          <p:cNvSpPr/>
          <p:nvPr/>
        </p:nvSpPr>
        <p:spPr>
          <a:xfrm rot="12588061">
            <a:off x="3192463" y="1628775"/>
            <a:ext cx="115887" cy="623888"/>
          </a:xfrm>
          <a:prstGeom prst="upArrow">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550863"/>
            <a:ext cx="8104188" cy="693737"/>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Katrina’s Impact on Gulf States</a:t>
            </a:r>
          </a:p>
        </p:txBody>
      </p:sp>
      <p:sp>
        <p:nvSpPr>
          <p:cNvPr id="6147" name="Rectangle 4"/>
          <p:cNvSpPr>
            <a:spLocks noChangeArrowheads="1"/>
          </p:cNvSpPr>
          <p:nvPr/>
        </p:nvSpPr>
        <p:spPr bwMode="auto">
          <a:xfrm>
            <a:off x="309563" y="1492250"/>
            <a:ext cx="8456612" cy="3878263"/>
          </a:xfrm>
          <a:prstGeom prst="rect">
            <a:avLst/>
          </a:prstGeom>
          <a:noFill/>
          <a:ln w="9525">
            <a:noFill/>
            <a:miter lim="800000"/>
            <a:headEnd/>
            <a:tailEnd/>
          </a:ln>
        </p:spPr>
        <p:txBody>
          <a:bodyPr anchor="ctr">
            <a:spAutoFit/>
          </a:bodyPr>
          <a:lstStyle/>
          <a:p>
            <a:pPr marL="290513" indent="-290513">
              <a:spcBef>
                <a:spcPts val="600"/>
              </a:spcBef>
              <a:spcAft>
                <a:spcPts val="600"/>
              </a:spcAft>
              <a:buSzPct val="125000"/>
              <a:buFont typeface="Arial" pitchFamily="34" charset="0"/>
              <a:buChar char="•"/>
              <a:defRPr/>
            </a:pPr>
            <a:r>
              <a:rPr lang="en-US" sz="2200" b="1" dirty="0">
                <a:solidFill>
                  <a:schemeClr val="bg1"/>
                </a:solidFill>
                <a:latin typeface="Arial" charset="0"/>
                <a:ea typeface="ＭＳ Ｐゴシック" pitchFamily="-109" charset="-128"/>
                <a:cs typeface="+mn-cs"/>
              </a:rPr>
              <a:t>Storm surge damage in coastal areas</a:t>
            </a:r>
          </a:p>
          <a:p>
            <a:pPr marL="574675" lvl="1" indent="-234950">
              <a:spcBef>
                <a:spcPts val="600"/>
              </a:spcBef>
              <a:spcAft>
                <a:spcPts val="600"/>
              </a:spcAft>
              <a:buFontTx/>
              <a:buChar char="-"/>
              <a:defRPr/>
            </a:pPr>
            <a:r>
              <a:rPr lang="en-US" sz="2200" b="1" dirty="0">
                <a:solidFill>
                  <a:schemeClr val="bg1"/>
                </a:solidFill>
                <a:latin typeface="Arial" charset="0"/>
                <a:ea typeface="ＭＳ Ｐゴシック" pitchFamily="-109" charset="-128"/>
                <a:cs typeface="+mn-cs"/>
              </a:rPr>
              <a:t>Extensive damage in coastal Mississippi</a:t>
            </a:r>
          </a:p>
          <a:p>
            <a:pPr marL="574675" lvl="1" indent="-234950">
              <a:spcBef>
                <a:spcPts val="600"/>
              </a:spcBef>
              <a:spcAft>
                <a:spcPts val="600"/>
              </a:spcAft>
              <a:buFontTx/>
              <a:buChar char="-"/>
              <a:defRPr/>
            </a:pPr>
            <a:r>
              <a:rPr lang="en-US" sz="2200" b="1" dirty="0">
                <a:solidFill>
                  <a:schemeClr val="bg1"/>
                </a:solidFill>
                <a:latin typeface="Arial" charset="0"/>
                <a:ea typeface="ＭＳ Ｐゴシック" pitchFamily="-109" charset="-128"/>
                <a:cs typeface="+mn-cs"/>
              </a:rPr>
              <a:t>Flooding in New Orleans from levee failure</a:t>
            </a:r>
          </a:p>
          <a:p>
            <a:pPr marL="290513" indent="-290513">
              <a:spcBef>
                <a:spcPts val="600"/>
              </a:spcBef>
              <a:spcAft>
                <a:spcPts val="600"/>
              </a:spcAft>
              <a:buSzPct val="125000"/>
              <a:buFont typeface="Arial" pitchFamily="34" charset="0"/>
              <a:buChar char="•"/>
              <a:defRPr/>
            </a:pPr>
            <a:r>
              <a:rPr lang="en-US" sz="2000" b="1" dirty="0">
                <a:solidFill>
                  <a:schemeClr val="bg1"/>
                </a:solidFill>
              </a:rPr>
              <a:t>Damage comparable to next four largest major disasters from past 20 years (Hurricanes Andrew and Ike, Midwest floods and Northridge earthquake)</a:t>
            </a:r>
          </a:p>
          <a:p>
            <a:pPr marL="290513" indent="-290513">
              <a:spcBef>
                <a:spcPts val="600"/>
              </a:spcBef>
              <a:spcAft>
                <a:spcPts val="600"/>
              </a:spcAft>
              <a:buSzPct val="125000"/>
              <a:buFont typeface="Arial" pitchFamily="34" charset="0"/>
              <a:buChar char="•"/>
              <a:defRPr/>
            </a:pPr>
            <a:r>
              <a:rPr lang="en-US" sz="2000" b="1" dirty="0">
                <a:solidFill>
                  <a:schemeClr val="bg1"/>
                </a:solidFill>
              </a:rPr>
              <a:t>Private and public property damage</a:t>
            </a:r>
          </a:p>
          <a:p>
            <a:pPr marL="290513" indent="-290513">
              <a:spcBef>
                <a:spcPts val="600"/>
              </a:spcBef>
              <a:spcAft>
                <a:spcPts val="600"/>
              </a:spcAft>
              <a:buSzPct val="125000"/>
              <a:buFont typeface="Arial" pitchFamily="34" charset="0"/>
              <a:buChar char="•"/>
              <a:defRPr/>
            </a:pPr>
            <a:r>
              <a:rPr lang="en-US" sz="2000" b="1" dirty="0">
                <a:solidFill>
                  <a:schemeClr val="bg1"/>
                </a:solidFill>
              </a:rPr>
              <a:t>HUD supplemental CDBG funding $19.7 billion</a:t>
            </a:r>
          </a:p>
          <a:p>
            <a:pPr marL="290513" indent="-290513">
              <a:spcBef>
                <a:spcPts val="600"/>
              </a:spcBef>
              <a:spcAft>
                <a:spcPts val="600"/>
              </a:spcAft>
              <a:buSzPct val="125000"/>
              <a:buFont typeface="Arial" pitchFamily="34" charset="0"/>
              <a:buChar char="•"/>
              <a:defRPr/>
            </a:pPr>
            <a:r>
              <a:rPr lang="en-US" sz="2000" b="1" dirty="0">
                <a:solidFill>
                  <a:schemeClr val="bg1"/>
                </a:solidFill>
              </a:rPr>
              <a:t>1.3 million homes damaged, 300,000 with major/severe damage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241300"/>
            <a:ext cx="8104187" cy="693738"/>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Impacts and Challenges</a:t>
            </a:r>
          </a:p>
        </p:txBody>
      </p:sp>
      <p:sp>
        <p:nvSpPr>
          <p:cNvPr id="5123" name="Rectangle 4"/>
          <p:cNvSpPr>
            <a:spLocks noChangeArrowheads="1"/>
          </p:cNvSpPr>
          <p:nvPr/>
        </p:nvSpPr>
        <p:spPr bwMode="auto">
          <a:xfrm>
            <a:off x="250825" y="788988"/>
            <a:ext cx="4217988" cy="4848225"/>
          </a:xfrm>
          <a:prstGeom prst="rect">
            <a:avLst/>
          </a:prstGeom>
          <a:noFill/>
          <a:ln w="9525">
            <a:noFill/>
            <a:miter lim="800000"/>
            <a:headEnd/>
            <a:tailEnd/>
          </a:ln>
        </p:spPr>
        <p:txBody>
          <a:bodyPr anchor="ctr">
            <a:spAutoFit/>
          </a:bodyPr>
          <a:lstStyle/>
          <a:p>
            <a:pPr marL="290513" indent="-290513">
              <a:spcBef>
                <a:spcPts val="600"/>
              </a:spcBef>
              <a:spcAft>
                <a:spcPts val="600"/>
              </a:spcAft>
              <a:buSzPct val="125000"/>
              <a:buFont typeface="Arial" pitchFamily="34" charset="0"/>
              <a:buChar char="•"/>
              <a:defRPr/>
            </a:pPr>
            <a:r>
              <a:rPr lang="en-US" sz="2000" b="1" dirty="0">
                <a:solidFill>
                  <a:schemeClr val="bg1"/>
                </a:solidFill>
              </a:rPr>
              <a:t>Housing losses</a:t>
            </a:r>
          </a:p>
          <a:p>
            <a:pPr marL="290513" indent="-290513">
              <a:spcBef>
                <a:spcPts val="600"/>
              </a:spcBef>
              <a:spcAft>
                <a:spcPts val="600"/>
              </a:spcAft>
              <a:buSzPct val="125000"/>
              <a:buFont typeface="Arial" pitchFamily="34" charset="0"/>
              <a:buChar char="•"/>
              <a:defRPr/>
            </a:pPr>
            <a:r>
              <a:rPr lang="en-US" sz="2000" b="1" dirty="0">
                <a:solidFill>
                  <a:schemeClr val="bg1"/>
                </a:solidFill>
              </a:rPr>
              <a:t>Community and Housing demographics</a:t>
            </a:r>
          </a:p>
          <a:p>
            <a:pPr marL="574675" lvl="1" indent="-234950">
              <a:spcBef>
                <a:spcPts val="600"/>
              </a:spcBef>
              <a:spcAft>
                <a:spcPts val="600"/>
              </a:spcAft>
              <a:buFontTx/>
              <a:buChar char="-"/>
              <a:defRPr/>
            </a:pPr>
            <a:r>
              <a:rPr lang="en-US" sz="2000" b="1" dirty="0">
                <a:solidFill>
                  <a:schemeClr val="bg1"/>
                </a:solidFill>
                <a:latin typeface="Arial" charset="0"/>
                <a:ea typeface="ＭＳ Ｐゴシック" pitchFamily="-109" charset="-128"/>
                <a:cs typeface="+mn-cs"/>
              </a:rPr>
              <a:t>High homeownership</a:t>
            </a:r>
          </a:p>
          <a:p>
            <a:pPr marL="574675" lvl="1" indent="-234950">
              <a:spcBef>
                <a:spcPts val="600"/>
              </a:spcBef>
              <a:spcAft>
                <a:spcPts val="600"/>
              </a:spcAft>
              <a:buFontTx/>
              <a:buChar char="-"/>
              <a:defRPr/>
            </a:pPr>
            <a:r>
              <a:rPr lang="en-US" sz="2000" b="1" dirty="0">
                <a:solidFill>
                  <a:schemeClr val="bg1"/>
                </a:solidFill>
                <a:latin typeface="Arial" charset="0"/>
                <a:ea typeface="ＭＳ Ｐゴシック" pitchFamily="-109" charset="-128"/>
                <a:cs typeface="+mn-cs"/>
              </a:rPr>
              <a:t>Modest income</a:t>
            </a:r>
          </a:p>
          <a:p>
            <a:pPr marL="290513" indent="-290513">
              <a:spcBef>
                <a:spcPts val="600"/>
              </a:spcBef>
              <a:spcAft>
                <a:spcPts val="600"/>
              </a:spcAft>
              <a:buSzPct val="125000"/>
              <a:buFont typeface="Arial" pitchFamily="34" charset="0"/>
              <a:buChar char="•"/>
              <a:defRPr/>
            </a:pPr>
            <a:r>
              <a:rPr lang="en-US" sz="2000" b="1" dirty="0">
                <a:solidFill>
                  <a:schemeClr val="bg1"/>
                </a:solidFill>
              </a:rPr>
              <a:t>Existing systems overwhelmed</a:t>
            </a:r>
          </a:p>
          <a:p>
            <a:pPr marL="290513" indent="-290513">
              <a:spcBef>
                <a:spcPts val="600"/>
              </a:spcBef>
              <a:spcAft>
                <a:spcPts val="600"/>
              </a:spcAft>
              <a:buSzPct val="125000"/>
              <a:buFont typeface="Arial" pitchFamily="34" charset="0"/>
              <a:buChar char="•"/>
              <a:defRPr/>
            </a:pPr>
            <a:r>
              <a:rPr lang="en-US" sz="2000" b="1" dirty="0">
                <a:solidFill>
                  <a:schemeClr val="bg1"/>
                </a:solidFill>
              </a:rPr>
              <a:t>Flooding lengthened response and increased damage</a:t>
            </a:r>
          </a:p>
          <a:p>
            <a:pPr marL="290513" indent="-290513">
              <a:spcBef>
                <a:spcPts val="600"/>
              </a:spcBef>
              <a:spcAft>
                <a:spcPts val="600"/>
              </a:spcAft>
              <a:buSzPct val="125000"/>
              <a:buFont typeface="Arial" pitchFamily="34" charset="0"/>
              <a:buChar char="•"/>
              <a:defRPr/>
            </a:pPr>
            <a:r>
              <a:rPr lang="en-US" sz="2000" b="1" dirty="0">
                <a:solidFill>
                  <a:schemeClr val="bg1"/>
                </a:solidFill>
              </a:rPr>
              <a:t>Resident’s desire </a:t>
            </a:r>
            <a:br>
              <a:rPr lang="en-US" sz="2000" b="1" dirty="0">
                <a:solidFill>
                  <a:schemeClr val="bg1"/>
                </a:solidFill>
              </a:rPr>
            </a:br>
            <a:r>
              <a:rPr lang="en-US" sz="2000" b="1" dirty="0">
                <a:solidFill>
                  <a:schemeClr val="bg1"/>
                </a:solidFill>
              </a:rPr>
              <a:t>to stay</a:t>
            </a:r>
          </a:p>
          <a:p>
            <a:pPr marL="290513" indent="-290513">
              <a:defRPr/>
            </a:pPr>
            <a:endParaRPr lang="en-US" sz="2000" b="1" dirty="0">
              <a:solidFill>
                <a:schemeClr val="bg1"/>
              </a:solidFill>
            </a:endParaRPr>
          </a:p>
        </p:txBody>
      </p:sp>
      <p:pic>
        <p:nvPicPr>
          <p:cNvPr id="5125" name="Picture 4" descr="CIMG1174.JPG"/>
          <p:cNvPicPr>
            <a:picLocks noChangeAspect="1"/>
          </p:cNvPicPr>
          <p:nvPr/>
        </p:nvPicPr>
        <p:blipFill>
          <a:blip r:embed="rId3"/>
          <a:srcRect/>
          <a:stretch>
            <a:fillRect/>
          </a:stretch>
        </p:blipFill>
        <p:spPr bwMode="auto">
          <a:xfrm>
            <a:off x="5876925" y="2909888"/>
            <a:ext cx="3111500" cy="2225675"/>
          </a:xfrm>
          <a:prstGeom prst="rect">
            <a:avLst/>
          </a:prstGeom>
          <a:noFill/>
          <a:ln w="9525">
            <a:solidFill>
              <a:schemeClr val="tx2">
                <a:lumMod val="40000"/>
                <a:lumOff val="60000"/>
              </a:schemeClr>
            </a:solidFill>
            <a:miter lim="800000"/>
            <a:headEnd/>
            <a:tailEnd/>
          </a:ln>
          <a:effectLst>
            <a:outerShdw blurRad="50800" dist="38100" algn="l" rotWithShape="0">
              <a:prstClr val="black">
                <a:alpha val="40000"/>
              </a:prstClr>
            </a:outerShdw>
          </a:effectLst>
        </p:spPr>
      </p:pic>
      <p:pic>
        <p:nvPicPr>
          <p:cNvPr id="5126" name="Picture 5" descr="CIMG1201.JPG"/>
          <p:cNvPicPr>
            <a:picLocks noChangeAspect="1"/>
          </p:cNvPicPr>
          <p:nvPr/>
        </p:nvPicPr>
        <p:blipFill>
          <a:blip r:embed="rId4"/>
          <a:srcRect/>
          <a:stretch>
            <a:fillRect/>
          </a:stretch>
        </p:blipFill>
        <p:spPr bwMode="auto">
          <a:xfrm>
            <a:off x="3862388" y="935038"/>
            <a:ext cx="4595812" cy="2341562"/>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pic>
        <p:nvPicPr>
          <p:cNvPr id="5127" name="Picture 8" descr="CIMG1152.JPG"/>
          <p:cNvPicPr>
            <a:picLocks noChangeAspect="1"/>
          </p:cNvPicPr>
          <p:nvPr/>
        </p:nvPicPr>
        <p:blipFill>
          <a:blip r:embed="rId5"/>
          <a:srcRect/>
          <a:stretch>
            <a:fillRect/>
          </a:stretch>
        </p:blipFill>
        <p:spPr bwMode="auto">
          <a:xfrm>
            <a:off x="3467100" y="4129088"/>
            <a:ext cx="2801938" cy="1463675"/>
          </a:xfrm>
          <a:prstGeom prst="rect">
            <a:avLst/>
          </a:prstGeom>
          <a:noFill/>
          <a:ln w="9525">
            <a:solidFill>
              <a:schemeClr val="bg2">
                <a:lumMod val="75000"/>
              </a:schemeClr>
            </a:solidFill>
            <a:miter lim="800000"/>
            <a:headEnd/>
            <a:tailEnd/>
          </a:ln>
          <a:effectLst>
            <a:outerShdw blurRad="50800" dist="38100" algn="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0863"/>
            <a:ext cx="8450263" cy="693737"/>
          </a:xfrm>
        </p:spPr>
        <p:txBody>
          <a:bodyPr vert="horz" wrap="square" numCol="1" anchor="t" anchorCtr="0" compatLnSpc="1">
            <a:prstTxWarp prst="textNoShape">
              <a:avLst/>
            </a:prstTxWarp>
            <a:noAutofit/>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PD&amp;R Immediate Evaluation and Involvement</a:t>
            </a:r>
          </a:p>
        </p:txBody>
      </p:sp>
      <p:sp>
        <p:nvSpPr>
          <p:cNvPr id="8195" name="Rectangle 4"/>
          <p:cNvSpPr>
            <a:spLocks noChangeArrowheads="1"/>
          </p:cNvSpPr>
          <p:nvPr/>
        </p:nvSpPr>
        <p:spPr bwMode="auto">
          <a:xfrm>
            <a:off x="354013" y="1685925"/>
            <a:ext cx="8162925" cy="3278188"/>
          </a:xfrm>
          <a:prstGeom prst="rect">
            <a:avLst/>
          </a:prstGeom>
          <a:noFill/>
          <a:ln w="9525">
            <a:noFill/>
            <a:miter lim="800000"/>
            <a:headEnd/>
            <a:tailEnd/>
          </a:ln>
        </p:spPr>
        <p:txBody>
          <a:bodyPr anchor="ctr">
            <a:spAutoFit/>
          </a:bodyPr>
          <a:lstStyle/>
          <a:p>
            <a:pPr marL="290513" indent="-290513">
              <a:spcBef>
                <a:spcPts val="600"/>
              </a:spcBef>
              <a:spcAft>
                <a:spcPts val="600"/>
              </a:spcAft>
              <a:buSzPct val="125000"/>
              <a:buFont typeface="Arial" pitchFamily="34" charset="0"/>
              <a:buChar char="•"/>
            </a:pPr>
            <a:r>
              <a:rPr lang="en-US" sz="2200" b="1">
                <a:solidFill>
                  <a:schemeClr val="bg1"/>
                </a:solidFill>
              </a:rPr>
              <a:t>Model for allocation of CDBG funding to affected states</a:t>
            </a:r>
          </a:p>
          <a:p>
            <a:pPr marL="290513" indent="-290513">
              <a:spcBef>
                <a:spcPts val="600"/>
              </a:spcBef>
              <a:spcAft>
                <a:spcPts val="600"/>
              </a:spcAft>
              <a:buSzPct val="125000"/>
              <a:buFont typeface="Arial" pitchFamily="34" charset="0"/>
              <a:buChar char="•"/>
            </a:pPr>
            <a:r>
              <a:rPr lang="en-US" sz="2200" b="1">
                <a:solidFill>
                  <a:schemeClr val="bg1"/>
                </a:solidFill>
              </a:rPr>
              <a:t>Framework for New Orleans Recovery</a:t>
            </a:r>
          </a:p>
          <a:p>
            <a:pPr marL="290513" lvl="1" indent="-290513">
              <a:spcBef>
                <a:spcPts val="600"/>
              </a:spcBef>
              <a:spcAft>
                <a:spcPts val="600"/>
              </a:spcAft>
              <a:buSzPct val="125000"/>
              <a:buFont typeface="Arial" pitchFamily="34" charset="0"/>
              <a:buChar char="•"/>
            </a:pPr>
            <a:r>
              <a:rPr lang="en-US" sz="2200" b="1">
                <a:solidFill>
                  <a:schemeClr val="bg1"/>
                </a:solidFill>
              </a:rPr>
              <a:t>Prototype for Long Term Community Recovery Planning</a:t>
            </a:r>
          </a:p>
          <a:p>
            <a:pPr marL="290513" indent="-290513">
              <a:spcBef>
                <a:spcPts val="600"/>
              </a:spcBef>
              <a:spcAft>
                <a:spcPts val="600"/>
              </a:spcAft>
              <a:buSzPct val="125000"/>
              <a:buFont typeface="Arial" pitchFamily="34" charset="0"/>
              <a:buChar char="•"/>
            </a:pPr>
            <a:r>
              <a:rPr lang="en-US" sz="2200" b="1">
                <a:solidFill>
                  <a:schemeClr val="bg1"/>
                </a:solidFill>
              </a:rPr>
              <a:t>Mold Study for New Orleans</a:t>
            </a:r>
          </a:p>
          <a:p>
            <a:pPr marL="290513" indent="-290513">
              <a:spcBef>
                <a:spcPts val="600"/>
              </a:spcBef>
              <a:spcAft>
                <a:spcPts val="600"/>
              </a:spcAft>
              <a:buSzPct val="125000"/>
              <a:buFont typeface="Arial" pitchFamily="34" charset="0"/>
              <a:buChar char="•"/>
            </a:pPr>
            <a:r>
              <a:rPr lang="en-US" sz="2200" b="1">
                <a:solidFill>
                  <a:schemeClr val="bg1"/>
                </a:solidFill>
              </a:rPr>
              <a:t>Economic Assessment activities</a:t>
            </a:r>
          </a:p>
          <a:p>
            <a:pPr marL="290513" indent="-290513">
              <a:spcBef>
                <a:spcPts val="600"/>
              </a:spcBef>
              <a:spcAft>
                <a:spcPts val="600"/>
              </a:spcAft>
              <a:buSzPct val="125000"/>
              <a:buFont typeface="Arial" pitchFamily="34" charset="0"/>
              <a:buChar char="•"/>
            </a:pPr>
            <a:r>
              <a:rPr lang="en-US" sz="2200" b="1">
                <a:solidFill>
                  <a:schemeClr val="bg1"/>
                </a:solidFill>
              </a:rPr>
              <a:t>Analytical support for HUD leadership</a:t>
            </a:r>
          </a:p>
          <a:p>
            <a:pPr marL="290513" indent="-290513">
              <a:buFont typeface="Arial" pitchFamily="34" charset="0"/>
              <a:buChar char="•"/>
            </a:pPr>
            <a:endParaRPr lang="en-US" sz="20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360363"/>
            <a:ext cx="8104187" cy="693737"/>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Federal Innovations and Activities</a:t>
            </a:r>
          </a:p>
        </p:txBody>
      </p:sp>
      <p:sp>
        <p:nvSpPr>
          <p:cNvPr id="7171" name="Rectangle 4"/>
          <p:cNvSpPr>
            <a:spLocks noChangeArrowheads="1"/>
          </p:cNvSpPr>
          <p:nvPr/>
        </p:nvSpPr>
        <p:spPr bwMode="auto">
          <a:xfrm>
            <a:off x="295275" y="1131888"/>
            <a:ext cx="7766050" cy="4248150"/>
          </a:xfrm>
          <a:prstGeom prst="rect">
            <a:avLst/>
          </a:prstGeom>
          <a:noFill/>
          <a:ln w="9525">
            <a:noFill/>
            <a:miter lim="800000"/>
            <a:headEnd/>
            <a:tailEnd/>
          </a:ln>
        </p:spPr>
        <p:txBody>
          <a:bodyPr anchor="ctr">
            <a:spAutoFit/>
          </a:bodyPr>
          <a:lstStyle/>
          <a:p>
            <a:pPr marL="290513" indent="-290513">
              <a:spcBef>
                <a:spcPts val="600"/>
              </a:spcBef>
              <a:spcAft>
                <a:spcPts val="600"/>
              </a:spcAft>
              <a:buSzPct val="125000"/>
              <a:buFont typeface="Arial" pitchFamily="34" charset="0"/>
              <a:buChar char="•"/>
              <a:defRPr/>
            </a:pPr>
            <a:r>
              <a:rPr lang="en-US" sz="2000" b="1" dirty="0">
                <a:solidFill>
                  <a:schemeClr val="bg1"/>
                </a:solidFill>
              </a:rPr>
              <a:t>Disaster Housing Assistance Program</a:t>
            </a:r>
          </a:p>
          <a:p>
            <a:pPr marL="290513" indent="-290513">
              <a:spcBef>
                <a:spcPts val="600"/>
              </a:spcBef>
              <a:spcAft>
                <a:spcPts val="600"/>
              </a:spcAft>
              <a:buSzPct val="125000"/>
              <a:buFont typeface="Arial" pitchFamily="34" charset="0"/>
              <a:buChar char="•"/>
              <a:defRPr/>
            </a:pPr>
            <a:r>
              <a:rPr lang="en-US" sz="2000" b="1" dirty="0">
                <a:solidFill>
                  <a:schemeClr val="bg1"/>
                </a:solidFill>
              </a:rPr>
              <a:t>Alternative Housing Pilot Program</a:t>
            </a:r>
          </a:p>
          <a:p>
            <a:pPr marL="574675" lvl="1" indent="-234950">
              <a:spcBef>
                <a:spcPts val="600"/>
              </a:spcBef>
              <a:spcAft>
                <a:spcPts val="600"/>
              </a:spcAft>
              <a:buFontTx/>
              <a:buChar char="-"/>
              <a:defRPr/>
            </a:pPr>
            <a:r>
              <a:rPr lang="en-US" sz="2000" b="1" dirty="0">
                <a:solidFill>
                  <a:schemeClr val="bg1"/>
                </a:solidFill>
                <a:latin typeface="Arial" charset="0"/>
                <a:ea typeface="ＭＳ Ｐゴシック" pitchFamily="-109" charset="-128"/>
                <a:cs typeface="+mn-cs"/>
              </a:rPr>
              <a:t>State leadership of housing efforts</a:t>
            </a:r>
          </a:p>
          <a:p>
            <a:pPr marL="290513" indent="-290513">
              <a:spcBef>
                <a:spcPts val="600"/>
              </a:spcBef>
              <a:spcAft>
                <a:spcPts val="600"/>
              </a:spcAft>
              <a:buSzPct val="125000"/>
              <a:buFont typeface="Arial" pitchFamily="34" charset="0"/>
              <a:buChar char="•"/>
              <a:defRPr/>
            </a:pPr>
            <a:r>
              <a:rPr lang="en-US" sz="2000" b="1" dirty="0">
                <a:solidFill>
                  <a:schemeClr val="bg1"/>
                </a:solidFill>
              </a:rPr>
              <a:t>Joint Housing Solutions Group</a:t>
            </a:r>
          </a:p>
          <a:p>
            <a:pPr marL="574675" lvl="1" indent="-234950">
              <a:spcBef>
                <a:spcPts val="600"/>
              </a:spcBef>
              <a:spcAft>
                <a:spcPts val="600"/>
              </a:spcAft>
              <a:buFontTx/>
              <a:buChar char="-"/>
              <a:defRPr/>
            </a:pPr>
            <a:r>
              <a:rPr lang="en-US" sz="2000" b="1" dirty="0">
                <a:solidFill>
                  <a:schemeClr val="bg1"/>
                </a:solidFill>
                <a:latin typeface="Arial" charset="0"/>
                <a:ea typeface="ＭＳ Ｐゴシック" pitchFamily="-109" charset="-128"/>
                <a:cs typeface="+mn-cs"/>
              </a:rPr>
              <a:t>Identify alternatives to conventional disaster housing</a:t>
            </a:r>
          </a:p>
          <a:p>
            <a:pPr marL="290513" indent="-290513">
              <a:spcBef>
                <a:spcPts val="600"/>
              </a:spcBef>
              <a:spcAft>
                <a:spcPts val="600"/>
              </a:spcAft>
              <a:buSzPct val="125000"/>
              <a:buFont typeface="Arial" pitchFamily="34" charset="0"/>
              <a:buChar char="•"/>
              <a:defRPr/>
            </a:pPr>
            <a:r>
              <a:rPr lang="en-US" sz="2000" b="1" dirty="0">
                <a:solidFill>
                  <a:schemeClr val="bg1"/>
                </a:solidFill>
              </a:rPr>
              <a:t>Long Term Community Recovery</a:t>
            </a:r>
            <a:endParaRPr lang="en-US" sz="2000" dirty="0">
              <a:solidFill>
                <a:schemeClr val="bg1"/>
              </a:solidFill>
            </a:endParaRPr>
          </a:p>
          <a:p>
            <a:pPr marL="290513" indent="-290513">
              <a:spcBef>
                <a:spcPts val="600"/>
              </a:spcBef>
              <a:spcAft>
                <a:spcPts val="600"/>
              </a:spcAft>
              <a:buSzPct val="125000"/>
              <a:buFont typeface="Arial" pitchFamily="34" charset="0"/>
              <a:buChar char="•"/>
              <a:defRPr/>
            </a:pPr>
            <a:r>
              <a:rPr lang="en-US" sz="2000" b="1" dirty="0">
                <a:solidFill>
                  <a:schemeClr val="bg1"/>
                </a:solidFill>
              </a:rPr>
              <a:t>Rapid Rental Rehabilitation</a:t>
            </a:r>
          </a:p>
          <a:p>
            <a:pPr marL="574675" lvl="1" indent="-234950">
              <a:spcBef>
                <a:spcPts val="600"/>
              </a:spcBef>
              <a:spcAft>
                <a:spcPts val="600"/>
              </a:spcAft>
              <a:buFontTx/>
              <a:buChar char="-"/>
              <a:defRPr/>
            </a:pPr>
            <a:r>
              <a:rPr lang="en-US" sz="2000" b="1" dirty="0">
                <a:solidFill>
                  <a:schemeClr val="bg1"/>
                </a:solidFill>
                <a:latin typeface="Arial" charset="0"/>
                <a:ea typeface="ＭＳ Ｐゴシック" pitchFamily="-109" charset="-128"/>
                <a:cs typeface="+mn-cs"/>
              </a:rPr>
              <a:t>Bringing housing on line regardless of source of damage</a:t>
            </a:r>
          </a:p>
          <a:p>
            <a:pPr marL="290513" indent="-290513">
              <a:spcBef>
                <a:spcPts val="600"/>
              </a:spcBef>
              <a:spcAft>
                <a:spcPts val="600"/>
              </a:spcAft>
              <a:buSzPct val="125000"/>
              <a:buFont typeface="Arial" pitchFamily="34" charset="0"/>
              <a:buChar char="•"/>
              <a:defRPr/>
            </a:pPr>
            <a:r>
              <a:rPr lang="en-US" sz="2000" b="1" dirty="0">
                <a:solidFill>
                  <a:schemeClr val="bg1"/>
                </a:solidFill>
              </a:rPr>
              <a:t>PD&amp;R Disaster Research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8" y="257175"/>
            <a:ext cx="8531225" cy="693738"/>
          </a:xfrm>
        </p:spPr>
        <p:txBody>
          <a:bodyPr vert="horz" wrap="square" numCol="1" anchor="t" anchorCtr="0" compatLnSpc="1">
            <a:prstTxWarp prst="textNoShape">
              <a:avLst/>
            </a:prstTxWarp>
            <a:normAutofit fontScale="90000"/>
          </a:bodyPr>
          <a:lstStyle/>
          <a:p>
            <a:pPr>
              <a:defRPr/>
            </a:pPr>
            <a:r>
              <a:rPr lang="en-US" dirty="0" smtClean="0">
                <a:effectLst>
                  <a:outerShdw blurRad="38100" dist="38100" dir="2700000" algn="tl">
                    <a:srgbClr val="000000">
                      <a:alpha val="43137"/>
                    </a:srgbClr>
                  </a:outerShdw>
                </a:effectLst>
              </a:rPr>
              <a:t>Disaster Housing Assistance Program - Katrina</a:t>
            </a:r>
            <a:endParaRPr lang="en-US" dirty="0" smtClean="0">
              <a:effectLst>
                <a:outerShdw blurRad="38100" dist="38100" dir="2700000" algn="tl">
                  <a:srgbClr val="000000">
                    <a:alpha val="43137"/>
                  </a:srgbClr>
                </a:outerShdw>
              </a:effectLst>
              <a:latin typeface="Arial" charset="0"/>
              <a:ea typeface="ＭＳ Ｐゴシック" pitchFamily="-109" charset="-128"/>
              <a:cs typeface="Arial" charset="0"/>
            </a:endParaRPr>
          </a:p>
        </p:txBody>
      </p:sp>
      <p:sp>
        <p:nvSpPr>
          <p:cNvPr id="8195" name="Rectangle 2"/>
          <p:cNvSpPr>
            <a:spLocks noChangeArrowheads="1"/>
          </p:cNvSpPr>
          <p:nvPr/>
        </p:nvSpPr>
        <p:spPr bwMode="auto">
          <a:xfrm>
            <a:off x="354013" y="846138"/>
            <a:ext cx="8531225" cy="4864100"/>
          </a:xfrm>
          <a:prstGeom prst="rect">
            <a:avLst/>
          </a:prstGeom>
          <a:noFill/>
          <a:ln w="9525">
            <a:noFill/>
            <a:miter lim="800000"/>
            <a:headEnd/>
            <a:tailEnd/>
          </a:ln>
        </p:spPr>
        <p:txBody>
          <a:bodyPr>
            <a:spAutoFit/>
          </a:bodyPr>
          <a:lstStyle/>
          <a:p>
            <a:pPr marL="290513" indent="-290513">
              <a:spcBef>
                <a:spcPts val="600"/>
              </a:spcBef>
              <a:spcAft>
                <a:spcPts val="600"/>
              </a:spcAft>
              <a:buSzPct val="125000"/>
              <a:buFont typeface="Arial" pitchFamily="34" charset="0"/>
              <a:buChar char="•"/>
              <a:defRPr/>
            </a:pPr>
            <a:r>
              <a:rPr lang="en-US" sz="2000" b="1" dirty="0">
                <a:solidFill>
                  <a:schemeClr val="bg1"/>
                </a:solidFill>
              </a:rPr>
              <a:t>Pilot program provided extended temporary housing assistance to nearly 37,000 hurricane-affected families</a:t>
            </a:r>
          </a:p>
          <a:p>
            <a:pPr marL="290513" indent="-290513">
              <a:spcBef>
                <a:spcPts val="600"/>
              </a:spcBef>
              <a:spcAft>
                <a:spcPts val="600"/>
              </a:spcAft>
              <a:buSzPct val="125000"/>
              <a:buFont typeface="Arial" pitchFamily="34" charset="0"/>
              <a:buChar char="•"/>
              <a:defRPr/>
            </a:pPr>
            <a:r>
              <a:rPr lang="en-US" sz="2000" b="1" dirty="0">
                <a:solidFill>
                  <a:schemeClr val="bg1"/>
                </a:solidFill>
              </a:rPr>
              <a:t>Enabled families to relocate out of the disaster area</a:t>
            </a:r>
          </a:p>
          <a:p>
            <a:pPr marL="290513" indent="-290513">
              <a:spcBef>
                <a:spcPts val="600"/>
              </a:spcBef>
              <a:spcAft>
                <a:spcPts val="600"/>
              </a:spcAft>
              <a:buSzPct val="125000"/>
              <a:buFont typeface="Arial" pitchFamily="34" charset="0"/>
              <a:buChar char="•"/>
              <a:defRPr/>
            </a:pPr>
            <a:r>
              <a:rPr lang="en-US" sz="2000" b="1" dirty="0">
                <a:solidFill>
                  <a:schemeClr val="bg1"/>
                </a:solidFill>
              </a:rPr>
              <a:t>Helped families prepare for greater housing self-sufficiency</a:t>
            </a:r>
          </a:p>
          <a:p>
            <a:pPr marL="290513" indent="-290513">
              <a:spcBef>
                <a:spcPts val="600"/>
              </a:spcBef>
              <a:spcAft>
                <a:spcPts val="600"/>
              </a:spcAft>
              <a:buSzPct val="125000"/>
              <a:buFont typeface="Arial" pitchFamily="34" charset="0"/>
              <a:buChar char="•"/>
              <a:defRPr/>
            </a:pPr>
            <a:endParaRPr lang="en-US" dirty="0">
              <a:solidFill>
                <a:schemeClr val="bg1"/>
              </a:solidFill>
            </a:endParaRPr>
          </a:p>
          <a:p>
            <a:pPr marL="228600" indent="-228600">
              <a:defRPr/>
            </a:pPr>
            <a:r>
              <a:rPr lang="en-US" sz="2200" b="1" dirty="0">
                <a:solidFill>
                  <a:schemeClr val="bg1"/>
                </a:solidFill>
              </a:rPr>
              <a:t>Initial Lessons Learned</a:t>
            </a:r>
          </a:p>
          <a:p>
            <a:pPr marL="290513" indent="-290513">
              <a:spcBef>
                <a:spcPts val="600"/>
              </a:spcBef>
              <a:spcAft>
                <a:spcPts val="600"/>
              </a:spcAft>
              <a:buSzPct val="125000"/>
              <a:buFont typeface="Arial" pitchFamily="34" charset="0"/>
              <a:buChar char="•"/>
              <a:defRPr/>
            </a:pPr>
            <a:r>
              <a:rPr lang="en-US" sz="2000" b="1" dirty="0">
                <a:solidFill>
                  <a:schemeClr val="bg1"/>
                </a:solidFill>
              </a:rPr>
              <a:t>Many </a:t>
            </a:r>
            <a:r>
              <a:rPr lang="en-US" sz="2000" b="1" dirty="0" err="1">
                <a:solidFill>
                  <a:schemeClr val="bg1"/>
                </a:solidFill>
              </a:rPr>
              <a:t>DHAP</a:t>
            </a:r>
            <a:r>
              <a:rPr lang="en-US" sz="2000" b="1" dirty="0">
                <a:solidFill>
                  <a:schemeClr val="bg1"/>
                </a:solidFill>
              </a:rPr>
              <a:t>-Katrina families needed assistance for more than 4 years</a:t>
            </a:r>
          </a:p>
          <a:p>
            <a:pPr marL="290513" indent="-290513">
              <a:spcBef>
                <a:spcPts val="600"/>
              </a:spcBef>
              <a:spcAft>
                <a:spcPts val="600"/>
              </a:spcAft>
              <a:buSzPct val="125000"/>
              <a:buFont typeface="Arial" pitchFamily="34" charset="0"/>
              <a:buChar char="•"/>
              <a:defRPr/>
            </a:pPr>
            <a:r>
              <a:rPr lang="en-US" sz="2000" b="1" dirty="0">
                <a:solidFill>
                  <a:schemeClr val="bg1"/>
                </a:solidFill>
              </a:rPr>
              <a:t>Approximately 12,000 families transitioned to the </a:t>
            </a:r>
            <a:r>
              <a:rPr lang="en-US" sz="2000" b="1" dirty="0" err="1">
                <a:solidFill>
                  <a:schemeClr val="bg1"/>
                </a:solidFill>
              </a:rPr>
              <a:t>HCV</a:t>
            </a:r>
            <a:r>
              <a:rPr lang="en-US" sz="2000" b="1" dirty="0">
                <a:solidFill>
                  <a:schemeClr val="bg1"/>
                </a:solidFill>
              </a:rPr>
              <a:t> program</a:t>
            </a:r>
          </a:p>
          <a:p>
            <a:pPr marL="290513" indent="-290513">
              <a:spcBef>
                <a:spcPts val="600"/>
              </a:spcBef>
              <a:spcAft>
                <a:spcPts val="600"/>
              </a:spcAft>
              <a:buSzPct val="125000"/>
              <a:buFont typeface="Arial" pitchFamily="34" charset="0"/>
              <a:buChar char="•"/>
              <a:defRPr/>
            </a:pPr>
            <a:r>
              <a:rPr lang="en-US" sz="2000" b="1" dirty="0">
                <a:solidFill>
                  <a:schemeClr val="bg1"/>
                </a:solidFill>
              </a:rPr>
              <a:t>Case management services were valuable and necessary</a:t>
            </a:r>
          </a:p>
          <a:p>
            <a:pPr marL="290513" indent="-290513">
              <a:spcBef>
                <a:spcPts val="600"/>
              </a:spcBef>
              <a:spcAft>
                <a:spcPts val="600"/>
              </a:spcAft>
              <a:buSzPct val="125000"/>
              <a:buFont typeface="Arial" pitchFamily="34" charset="0"/>
              <a:buChar char="•"/>
              <a:defRPr/>
            </a:pPr>
            <a:r>
              <a:rPr lang="en-US" sz="2000" b="1" dirty="0">
                <a:solidFill>
                  <a:schemeClr val="bg1"/>
                </a:solidFill>
              </a:rPr>
              <a:t>PD&amp;R study of a sample of 3,000 </a:t>
            </a:r>
            <a:r>
              <a:rPr lang="en-US" sz="2000" b="1" dirty="0" err="1">
                <a:solidFill>
                  <a:schemeClr val="bg1"/>
                </a:solidFill>
              </a:rPr>
              <a:t>DHAP</a:t>
            </a:r>
            <a:r>
              <a:rPr lang="en-US" sz="2000" b="1" dirty="0">
                <a:solidFill>
                  <a:schemeClr val="bg1"/>
                </a:solidFill>
              </a:rPr>
              <a:t>-Katrina families is ongoing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3" y="257175"/>
            <a:ext cx="8104187" cy="693738"/>
          </a:xfrm>
        </p:spPr>
        <p:txBody>
          <a:bodyPr vert="horz" wrap="square" numCol="1" anchor="t" anchorCtr="0" compatLnSpc="1">
            <a:prstTxWarp prst="textNoShape">
              <a:avLst/>
            </a:prstTxWarp>
          </a:bodyPr>
          <a:lstStyle/>
          <a:p>
            <a:pPr>
              <a:defRPr/>
            </a:pPr>
            <a:r>
              <a:rPr lang="en-US" dirty="0" smtClean="0">
                <a:effectLst>
                  <a:outerShdw blurRad="38100" dist="38100" dir="2700000" algn="tl">
                    <a:srgbClr val="000000">
                      <a:alpha val="43137"/>
                    </a:srgbClr>
                  </a:outerShdw>
                </a:effectLst>
                <a:latin typeface="Arial" charset="0"/>
                <a:ea typeface="ＭＳ Ｐゴシック" pitchFamily="-109" charset="-128"/>
                <a:cs typeface="Arial" charset="0"/>
              </a:rPr>
              <a:t>Alternative Housing Pilot Program</a:t>
            </a:r>
          </a:p>
        </p:txBody>
      </p:sp>
      <p:sp>
        <p:nvSpPr>
          <p:cNvPr id="9219" name="Rectangle 4"/>
          <p:cNvSpPr>
            <a:spLocks noChangeArrowheads="1"/>
          </p:cNvSpPr>
          <p:nvPr/>
        </p:nvSpPr>
        <p:spPr bwMode="auto">
          <a:xfrm>
            <a:off x="250825" y="922338"/>
            <a:ext cx="4495800" cy="4770437"/>
          </a:xfrm>
          <a:prstGeom prst="rect">
            <a:avLst/>
          </a:prstGeom>
          <a:noFill/>
          <a:ln w="9525">
            <a:noFill/>
            <a:miter lim="800000"/>
            <a:headEnd/>
            <a:tailEnd/>
          </a:ln>
        </p:spPr>
        <p:txBody>
          <a:bodyPr anchor="ctr">
            <a:spAutoFit/>
          </a:bodyPr>
          <a:lstStyle/>
          <a:p>
            <a:pPr marL="290513" indent="-290513">
              <a:spcBef>
                <a:spcPts val="600"/>
              </a:spcBef>
              <a:spcAft>
                <a:spcPts val="600"/>
              </a:spcAft>
              <a:buSzPct val="125000"/>
              <a:buFont typeface="Arial" pitchFamily="34" charset="0"/>
              <a:buChar char="•"/>
              <a:defRPr/>
            </a:pPr>
            <a:r>
              <a:rPr lang="en-US" b="1" dirty="0">
                <a:solidFill>
                  <a:schemeClr val="bg1"/>
                </a:solidFill>
              </a:rPr>
              <a:t>FEMA pilot to examine housing alternatives</a:t>
            </a:r>
          </a:p>
          <a:p>
            <a:pPr marL="290513" indent="-290513">
              <a:spcBef>
                <a:spcPts val="600"/>
              </a:spcBef>
              <a:spcAft>
                <a:spcPts val="600"/>
              </a:spcAft>
              <a:buSzPct val="125000"/>
              <a:buFont typeface="Arial" pitchFamily="34" charset="0"/>
              <a:buChar char="•"/>
              <a:defRPr/>
            </a:pPr>
            <a:r>
              <a:rPr lang="en-US" b="1" dirty="0">
                <a:solidFill>
                  <a:schemeClr val="bg1"/>
                </a:solidFill>
              </a:rPr>
              <a:t>One-time, $400 million </a:t>
            </a:r>
          </a:p>
          <a:p>
            <a:pPr marL="574675" lvl="1" indent="-234950">
              <a:spcBef>
                <a:spcPts val="0"/>
              </a:spcBef>
              <a:spcAft>
                <a:spcPts val="600"/>
              </a:spcAft>
              <a:buFontTx/>
              <a:buChar char="-"/>
              <a:defRPr/>
            </a:pPr>
            <a:r>
              <a:rPr lang="en-US" b="1" dirty="0">
                <a:solidFill>
                  <a:schemeClr val="bg1"/>
                </a:solidFill>
                <a:latin typeface="Arial" charset="0"/>
                <a:ea typeface="ＭＳ Ｐゴシック" pitchFamily="-109" charset="-128"/>
                <a:cs typeface="+mn-cs"/>
              </a:rPr>
              <a:t>Grants to Alabama, Mississippi, Louisiana and Texas</a:t>
            </a:r>
          </a:p>
          <a:p>
            <a:pPr marL="290513" indent="-290513">
              <a:spcBef>
                <a:spcPts val="600"/>
              </a:spcBef>
              <a:spcAft>
                <a:spcPts val="600"/>
              </a:spcAft>
              <a:buSzPct val="125000"/>
              <a:buFont typeface="Arial" pitchFamily="34" charset="0"/>
              <a:buChar char="•"/>
              <a:defRPr/>
            </a:pPr>
            <a:r>
              <a:rPr lang="en-US" b="1" dirty="0">
                <a:solidFill>
                  <a:schemeClr val="bg1"/>
                </a:solidFill>
              </a:rPr>
              <a:t>About 4,000 homes produced</a:t>
            </a:r>
          </a:p>
          <a:p>
            <a:pPr marL="290513" indent="-290513">
              <a:spcBef>
                <a:spcPts val="600"/>
              </a:spcBef>
              <a:spcAft>
                <a:spcPts val="600"/>
              </a:spcAft>
              <a:buSzPct val="125000"/>
              <a:buFont typeface="Arial" pitchFamily="34" charset="0"/>
              <a:buChar char="•"/>
              <a:defRPr/>
            </a:pPr>
            <a:r>
              <a:rPr lang="en-US" b="1" dirty="0">
                <a:solidFill>
                  <a:schemeClr val="bg1"/>
                </a:solidFill>
              </a:rPr>
              <a:t>PD&amp;R involvement</a:t>
            </a:r>
          </a:p>
          <a:p>
            <a:pPr marL="574675" lvl="1" indent="-234950">
              <a:spcBef>
                <a:spcPts val="0"/>
              </a:spcBef>
              <a:spcAft>
                <a:spcPts val="600"/>
              </a:spcAft>
              <a:buFontTx/>
              <a:buChar char="-"/>
              <a:defRPr/>
            </a:pPr>
            <a:r>
              <a:rPr lang="en-US" b="1" dirty="0">
                <a:solidFill>
                  <a:schemeClr val="bg1"/>
                </a:solidFill>
                <a:latin typeface="Arial" charset="0"/>
                <a:ea typeface="ＭＳ Ｐゴシック" pitchFamily="-109" charset="-128"/>
                <a:cs typeface="+mn-cs"/>
              </a:rPr>
              <a:t>Program guidance</a:t>
            </a:r>
          </a:p>
          <a:p>
            <a:pPr marL="574675" lvl="1" indent="-234950">
              <a:spcBef>
                <a:spcPts val="0"/>
              </a:spcBef>
              <a:spcAft>
                <a:spcPts val="600"/>
              </a:spcAft>
              <a:buFontTx/>
              <a:buChar char="-"/>
              <a:defRPr/>
            </a:pPr>
            <a:r>
              <a:rPr lang="en-US" b="1" dirty="0">
                <a:solidFill>
                  <a:schemeClr val="bg1"/>
                </a:solidFill>
                <a:latin typeface="Arial" charset="0"/>
                <a:ea typeface="ＭＳ Ｐゴシック" pitchFamily="-109" charset="-128"/>
                <a:cs typeface="+mn-cs"/>
              </a:rPr>
              <a:t>Evaluating proposals </a:t>
            </a:r>
          </a:p>
          <a:p>
            <a:pPr marL="574675" lvl="1" indent="-234950">
              <a:spcBef>
                <a:spcPts val="0"/>
              </a:spcBef>
              <a:spcAft>
                <a:spcPts val="600"/>
              </a:spcAft>
              <a:buFontTx/>
              <a:buChar char="-"/>
              <a:defRPr/>
            </a:pPr>
            <a:r>
              <a:rPr lang="en-US" b="1" dirty="0">
                <a:solidFill>
                  <a:schemeClr val="bg1"/>
                </a:solidFill>
                <a:latin typeface="Arial" charset="0"/>
                <a:ea typeface="ＭＳ Ｐゴシック" pitchFamily="-109" charset="-128"/>
                <a:cs typeface="+mn-cs"/>
              </a:rPr>
              <a:t>Program evaluation</a:t>
            </a:r>
          </a:p>
          <a:p>
            <a:pPr marL="290513" lvl="2" indent="-290513">
              <a:spcBef>
                <a:spcPts val="600"/>
              </a:spcBef>
              <a:spcAft>
                <a:spcPts val="600"/>
              </a:spcAft>
              <a:buSzPct val="125000"/>
              <a:buFont typeface="Arial" pitchFamily="34" charset="0"/>
              <a:buChar char="•"/>
              <a:defRPr/>
            </a:pPr>
            <a:r>
              <a:rPr lang="en-US" b="1" dirty="0">
                <a:solidFill>
                  <a:schemeClr val="bg1"/>
                </a:solidFill>
              </a:rPr>
              <a:t>Lessons</a:t>
            </a:r>
          </a:p>
          <a:p>
            <a:pPr marL="574675" lvl="3" indent="-293688">
              <a:defRPr/>
            </a:pPr>
            <a:r>
              <a:rPr lang="en-US" dirty="0">
                <a:solidFill>
                  <a:schemeClr val="bg1"/>
                </a:solidFill>
              </a:rPr>
              <a:t>-    </a:t>
            </a:r>
            <a:r>
              <a:rPr lang="en-US" b="1" dirty="0">
                <a:solidFill>
                  <a:schemeClr val="bg1"/>
                </a:solidFill>
              </a:rPr>
              <a:t>Long-term temporary housing</a:t>
            </a:r>
          </a:p>
          <a:p>
            <a:pPr marL="574675" lvl="3" indent="-293688">
              <a:buFontTx/>
              <a:buChar char="-"/>
              <a:defRPr/>
            </a:pPr>
            <a:r>
              <a:rPr lang="en-US" b="1" dirty="0">
                <a:solidFill>
                  <a:schemeClr val="bg1"/>
                </a:solidFill>
              </a:rPr>
              <a:t>Strong local support critical</a:t>
            </a:r>
          </a:p>
        </p:txBody>
      </p:sp>
      <p:pic>
        <p:nvPicPr>
          <p:cNvPr id="9220" name="Picture 3" descr="IMG_4076.JPG"/>
          <p:cNvPicPr>
            <a:picLocks noChangeAspect="1"/>
          </p:cNvPicPr>
          <p:nvPr/>
        </p:nvPicPr>
        <p:blipFill>
          <a:blip r:embed="rId3"/>
          <a:srcRect/>
          <a:stretch>
            <a:fillRect/>
          </a:stretch>
        </p:blipFill>
        <p:spPr bwMode="auto">
          <a:xfrm>
            <a:off x="6680200" y="1595438"/>
            <a:ext cx="2427288" cy="3929062"/>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pic>
        <p:nvPicPr>
          <p:cNvPr id="9221" name="Picture 4" descr="Jackson Barracks - Jan 2010 004.jpg"/>
          <p:cNvPicPr>
            <a:picLocks noChangeAspect="1"/>
          </p:cNvPicPr>
          <p:nvPr/>
        </p:nvPicPr>
        <p:blipFill>
          <a:blip r:embed="rId4"/>
          <a:srcRect/>
          <a:stretch>
            <a:fillRect/>
          </a:stretch>
        </p:blipFill>
        <p:spPr bwMode="auto">
          <a:xfrm>
            <a:off x="4475163" y="1111250"/>
            <a:ext cx="3033712" cy="3457575"/>
          </a:xfrm>
          <a:prstGeom prst="rect">
            <a:avLst/>
          </a:prstGeom>
          <a:noFill/>
          <a:ln w="9525">
            <a:solidFill>
              <a:schemeClr val="accent2">
                <a:lumMod val="75000"/>
              </a:schemeClr>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UD">
      <a:dk1>
        <a:srgbClr val="042665"/>
      </a:dk1>
      <a:lt1>
        <a:sysClr val="window" lastClr="FFFFFF"/>
      </a:lt1>
      <a:dk2>
        <a:srgbClr val="074388"/>
      </a:dk2>
      <a:lt2>
        <a:srgbClr val="FFFFFE"/>
      </a:lt2>
      <a:accent1>
        <a:srgbClr val="3D3D3D"/>
      </a:accent1>
      <a:accent2>
        <a:srgbClr val="A4A4A4"/>
      </a:accent2>
      <a:accent3>
        <a:srgbClr val="FFFFFF"/>
      </a:accent3>
      <a:accent4>
        <a:srgbClr val="FFFFFF"/>
      </a:accent4>
      <a:accent5>
        <a:srgbClr val="FFFFFF"/>
      </a:accent5>
      <a:accent6>
        <a:srgbClr val="FFFFFF"/>
      </a:accent6>
      <a:hlink>
        <a:srgbClr val="0E3769"/>
      </a:hlink>
      <a:folHlink>
        <a:srgbClr val="A4A4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TotalTime>
  <Words>950</Words>
  <Application>Microsoft Office PowerPoint</Application>
  <PresentationFormat>On-screen Show (4:3)</PresentationFormat>
  <Paragraphs>156</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ＭＳ Ｐゴシック</vt:lpstr>
      <vt:lpstr>Calibri</vt:lpstr>
      <vt:lpstr>Office Theme</vt:lpstr>
      <vt:lpstr>Hurricane Katrina Update: PD&amp;R Assistance</vt:lpstr>
      <vt:lpstr>Hurricane Katrina</vt:lpstr>
      <vt:lpstr>Flooding Extensive in New Orleans</vt:lpstr>
      <vt:lpstr>Katrina’s Impact on Gulf States</vt:lpstr>
      <vt:lpstr>Impacts and Challenges</vt:lpstr>
      <vt:lpstr>PD&amp;R Immediate Evaluation and Involvement</vt:lpstr>
      <vt:lpstr>Federal Innovations and Activities</vt:lpstr>
      <vt:lpstr>Disaster Housing Assistance Program - Katrina</vt:lpstr>
      <vt:lpstr>Alternative Housing Pilot Program</vt:lpstr>
      <vt:lpstr>Joint Housing Solutions Group </vt:lpstr>
      <vt:lpstr>Rapid Rental Rehabilitation</vt:lpstr>
      <vt:lpstr>PD&amp;R Disaster Housing Research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Predmore</dc:creator>
  <cp:lastModifiedBy>h10522</cp:lastModifiedBy>
  <cp:revision>236</cp:revision>
  <cp:lastPrinted>2010-05-03T18:33:46Z</cp:lastPrinted>
  <dcterms:created xsi:type="dcterms:W3CDTF">2010-05-03T18:29:10Z</dcterms:created>
  <dcterms:modified xsi:type="dcterms:W3CDTF">2010-09-09T13:09:03Z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195159734</vt:i4>
  </property>
  <property fmtid="{D5CDD505-2E9C-101B-9397-08002B2CF9AE}" pid="3" name="_NewReviewCycle">
    <vt:lpwstr/>
  </property>
  <property fmtid="{D5CDD505-2E9C-101B-9397-08002B2CF9AE}" pid="4" name="_EmailSubject">
    <vt:lpwstr>Update on Housing Market Conditions September 9th meeting</vt:lpwstr>
  </property>
  <property fmtid="{D5CDD505-2E9C-101B-9397-08002B2CF9AE}" pid="5" name="_AuthorEmail">
    <vt:lpwstr>Vanessa.Void-Taylor@hud.gov</vt:lpwstr>
  </property>
  <property fmtid="{D5CDD505-2E9C-101B-9397-08002B2CF9AE}" pid="6" name="_AuthorEmailDisplayName">
    <vt:lpwstr>Void-Taylor, Vanessa</vt:lpwstr>
  </property>
</Properties>
</file>